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68" r:id="rId3"/>
  </p:sldMasterIdLst>
  <p:notesMasterIdLst>
    <p:notesMasterId r:id="rId88"/>
  </p:notesMasterIdLst>
  <p:sldIdLst>
    <p:sldId id="521" r:id="rId4"/>
    <p:sldId id="256" r:id="rId5"/>
    <p:sldId id="257" r:id="rId6"/>
    <p:sldId id="288" r:id="rId7"/>
    <p:sldId id="579" r:id="rId8"/>
    <p:sldId id="556" r:id="rId9"/>
    <p:sldId id="578" r:id="rId10"/>
    <p:sldId id="580" r:id="rId11"/>
    <p:sldId id="581" r:id="rId12"/>
    <p:sldId id="582" r:id="rId13"/>
    <p:sldId id="584" r:id="rId14"/>
    <p:sldId id="585" r:id="rId15"/>
    <p:sldId id="586" r:id="rId16"/>
    <p:sldId id="587" r:id="rId17"/>
    <p:sldId id="588" r:id="rId18"/>
    <p:sldId id="589" r:id="rId19"/>
    <p:sldId id="590" r:id="rId20"/>
    <p:sldId id="591" r:id="rId21"/>
    <p:sldId id="592" r:id="rId22"/>
    <p:sldId id="593" r:id="rId23"/>
    <p:sldId id="594" r:id="rId24"/>
    <p:sldId id="595" r:id="rId25"/>
    <p:sldId id="596" r:id="rId26"/>
    <p:sldId id="597" r:id="rId27"/>
    <p:sldId id="598" r:id="rId28"/>
    <p:sldId id="599" r:id="rId29"/>
    <p:sldId id="583" r:id="rId30"/>
    <p:sldId id="577" r:id="rId31"/>
    <p:sldId id="564" r:id="rId32"/>
    <p:sldId id="565" r:id="rId33"/>
    <p:sldId id="566" r:id="rId34"/>
    <p:sldId id="567" r:id="rId35"/>
    <p:sldId id="569" r:id="rId36"/>
    <p:sldId id="570" r:id="rId37"/>
    <p:sldId id="571" r:id="rId38"/>
    <p:sldId id="572" r:id="rId39"/>
    <p:sldId id="605" r:id="rId40"/>
    <p:sldId id="573" r:id="rId41"/>
    <p:sldId id="574" r:id="rId42"/>
    <p:sldId id="576" r:id="rId43"/>
    <p:sldId id="575" r:id="rId44"/>
    <p:sldId id="600" r:id="rId45"/>
    <p:sldId id="601" r:id="rId46"/>
    <p:sldId id="602" r:id="rId47"/>
    <p:sldId id="603" r:id="rId48"/>
    <p:sldId id="604" r:id="rId49"/>
    <p:sldId id="606" r:id="rId50"/>
    <p:sldId id="607" r:id="rId51"/>
    <p:sldId id="608" r:id="rId52"/>
    <p:sldId id="270" r:id="rId53"/>
    <p:sldId id="258" r:id="rId54"/>
    <p:sldId id="268" r:id="rId55"/>
    <p:sldId id="260" r:id="rId56"/>
    <p:sldId id="609" r:id="rId57"/>
    <p:sldId id="265" r:id="rId58"/>
    <p:sldId id="610" r:id="rId59"/>
    <p:sldId id="267" r:id="rId60"/>
    <p:sldId id="273" r:id="rId61"/>
    <p:sldId id="274" r:id="rId62"/>
    <p:sldId id="275" r:id="rId63"/>
    <p:sldId id="276" r:id="rId64"/>
    <p:sldId id="277" r:id="rId65"/>
    <p:sldId id="278" r:id="rId66"/>
    <p:sldId id="279" r:id="rId67"/>
    <p:sldId id="280" r:id="rId68"/>
    <p:sldId id="281" r:id="rId69"/>
    <p:sldId id="282" r:id="rId70"/>
    <p:sldId id="283" r:id="rId71"/>
    <p:sldId id="284" r:id="rId72"/>
    <p:sldId id="285" r:id="rId73"/>
    <p:sldId id="286" r:id="rId74"/>
    <p:sldId id="287" r:id="rId75"/>
    <p:sldId id="271" r:id="rId76"/>
    <p:sldId id="259" r:id="rId77"/>
    <p:sldId id="272" r:id="rId78"/>
    <p:sldId id="298" r:id="rId79"/>
    <p:sldId id="289" r:id="rId80"/>
    <p:sldId id="291" r:id="rId81"/>
    <p:sldId id="292" r:id="rId82"/>
    <p:sldId id="261" r:id="rId83"/>
    <p:sldId id="295" r:id="rId84"/>
    <p:sldId id="297" r:id="rId85"/>
    <p:sldId id="296" r:id="rId86"/>
    <p:sldId id="523" r:id="rId87"/>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97" userDrawn="1">
          <p15:clr>
            <a:srgbClr val="A4A3A4"/>
          </p15:clr>
        </p15:guide>
        <p15:guide id="4" orient="horz" pos="4188" userDrawn="1">
          <p15:clr>
            <a:srgbClr val="A4A3A4"/>
          </p15:clr>
        </p15:guide>
        <p15:guide id="5" pos="211" userDrawn="1">
          <p15:clr>
            <a:srgbClr val="A4A3A4"/>
          </p15:clr>
        </p15:guide>
        <p15:guide id="6" orient="horz" pos="37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1" autoAdjust="0"/>
    <p:restoredTop sz="94660"/>
  </p:normalViewPr>
  <p:slideViewPr>
    <p:cSldViewPr snapToGrid="0">
      <p:cViewPr varScale="1">
        <p:scale>
          <a:sx n="111" d="100"/>
          <a:sy n="111" d="100"/>
        </p:scale>
        <p:origin x="552" y="96"/>
      </p:cViewPr>
      <p:guideLst>
        <p:guide orient="horz" pos="2160"/>
        <p:guide pos="3840"/>
        <p:guide orient="horz" pos="3997"/>
        <p:guide orient="horz" pos="4188"/>
        <p:guide pos="211"/>
        <p:guide orient="horz" pos="37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44405-CC55-4F95-BFFF-69DCD7E5B13A}"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n-GB"/>
        </a:p>
      </dgm:t>
    </dgm:pt>
    <dgm:pt modelId="{7A547A16-2597-4594-BF02-2369AEC30906}">
      <dgm:prSet phldrT="[Text]"/>
      <dgm:spPr>
        <a:solidFill>
          <a:schemeClr val="accent3">
            <a:lumMod val="50000"/>
          </a:schemeClr>
        </a:solidFill>
      </dgm:spPr>
      <dgm:t>
        <a:bodyPr/>
        <a:lstStyle/>
        <a:p>
          <a:r>
            <a:rPr lang="en-GB" dirty="0"/>
            <a:t>WHAT IS A HOUSE!!!!</a:t>
          </a:r>
        </a:p>
      </dgm:t>
    </dgm:pt>
    <dgm:pt modelId="{1C86E9C8-FF59-48F2-9B71-CE5771269D94}" type="parTrans" cxnId="{5A913EF2-FBE3-479D-9C75-894344DFCCA5}">
      <dgm:prSet/>
      <dgm:spPr/>
      <dgm:t>
        <a:bodyPr/>
        <a:lstStyle/>
        <a:p>
          <a:endParaRPr lang="en-GB"/>
        </a:p>
      </dgm:t>
    </dgm:pt>
    <dgm:pt modelId="{E7F90CC8-373D-4753-AE16-610C9719BFD5}" type="sibTrans" cxnId="{5A913EF2-FBE3-479D-9C75-894344DFCCA5}">
      <dgm:prSet/>
      <dgm:spPr/>
      <dgm:t>
        <a:bodyPr/>
        <a:lstStyle/>
        <a:p>
          <a:endParaRPr lang="en-GB"/>
        </a:p>
      </dgm:t>
    </dgm:pt>
    <dgm:pt modelId="{862F5161-3FA5-4B77-8552-26EF0E8D9DAE}" type="pres">
      <dgm:prSet presAssocID="{81744405-CC55-4F95-BFFF-69DCD7E5B13A}" presName="layout" presStyleCnt="0">
        <dgm:presLayoutVars>
          <dgm:chMax/>
          <dgm:chPref/>
          <dgm:dir/>
          <dgm:animOne val="branch"/>
          <dgm:animLvl val="lvl"/>
          <dgm:resizeHandles/>
        </dgm:presLayoutVars>
      </dgm:prSet>
      <dgm:spPr/>
    </dgm:pt>
    <dgm:pt modelId="{3150B073-356C-4EB2-BE70-452E3A31AEEF}" type="pres">
      <dgm:prSet presAssocID="{7A547A16-2597-4594-BF02-2369AEC30906}" presName="root" presStyleCnt="0">
        <dgm:presLayoutVars>
          <dgm:chMax/>
          <dgm:chPref val="4"/>
        </dgm:presLayoutVars>
      </dgm:prSet>
      <dgm:spPr/>
    </dgm:pt>
    <dgm:pt modelId="{D40DBBED-6DF7-4B55-B739-15C01C57DFF8}" type="pres">
      <dgm:prSet presAssocID="{7A547A16-2597-4594-BF02-2369AEC30906}" presName="rootComposite" presStyleCnt="0">
        <dgm:presLayoutVars/>
      </dgm:prSet>
      <dgm:spPr/>
    </dgm:pt>
    <dgm:pt modelId="{AD93FF8D-8D68-45F0-BBA7-BA9FC6C3B3C9}" type="pres">
      <dgm:prSet presAssocID="{7A547A16-2597-4594-BF02-2369AEC30906}" presName="rootText" presStyleLbl="node0" presStyleIdx="0" presStyleCnt="1" custScaleY="62895" custLinFactY="68114" custLinFactNeighborY="100000">
        <dgm:presLayoutVars>
          <dgm:chMax/>
          <dgm:chPref val="4"/>
        </dgm:presLayoutVars>
      </dgm:prSet>
      <dgm:spPr/>
    </dgm:pt>
    <dgm:pt modelId="{F5281A42-C615-4974-86EC-5C0303645FB2}" type="pres">
      <dgm:prSet presAssocID="{7A547A16-2597-4594-BF02-2369AEC30906}" presName="childShape" presStyleCnt="0">
        <dgm:presLayoutVars>
          <dgm:chMax val="0"/>
          <dgm:chPref val="0"/>
        </dgm:presLayoutVars>
      </dgm:prSet>
      <dgm:spPr/>
    </dgm:pt>
  </dgm:ptLst>
  <dgm:cxnLst>
    <dgm:cxn modelId="{D7976E29-1AA0-4315-A9BB-26B76C8CF739}" type="presOf" srcId="{7A547A16-2597-4594-BF02-2369AEC30906}" destId="{AD93FF8D-8D68-45F0-BBA7-BA9FC6C3B3C9}" srcOrd="0" destOrd="0" presId="urn:microsoft.com/office/officeart/2008/layout/PictureAccentList"/>
    <dgm:cxn modelId="{5A913EF2-FBE3-479D-9C75-894344DFCCA5}" srcId="{81744405-CC55-4F95-BFFF-69DCD7E5B13A}" destId="{7A547A16-2597-4594-BF02-2369AEC30906}" srcOrd="0" destOrd="0" parTransId="{1C86E9C8-FF59-48F2-9B71-CE5771269D94}" sibTransId="{E7F90CC8-373D-4753-AE16-610C9719BFD5}"/>
    <dgm:cxn modelId="{FC45AFFC-0B02-4FB7-8F83-9F75BA7FDC81}" type="presOf" srcId="{81744405-CC55-4F95-BFFF-69DCD7E5B13A}" destId="{862F5161-3FA5-4B77-8552-26EF0E8D9DAE}" srcOrd="0" destOrd="0" presId="urn:microsoft.com/office/officeart/2008/layout/PictureAccentList"/>
    <dgm:cxn modelId="{9ABFEC6C-D4E0-41AF-B84A-C6D8275ECF1B}" type="presParOf" srcId="{862F5161-3FA5-4B77-8552-26EF0E8D9DAE}" destId="{3150B073-356C-4EB2-BE70-452E3A31AEEF}" srcOrd="0" destOrd="0" presId="urn:microsoft.com/office/officeart/2008/layout/PictureAccentList"/>
    <dgm:cxn modelId="{ACC4B99C-3CA3-4131-B4E0-9A639E0D824B}" type="presParOf" srcId="{3150B073-356C-4EB2-BE70-452E3A31AEEF}" destId="{D40DBBED-6DF7-4B55-B739-15C01C57DFF8}" srcOrd="0" destOrd="0" presId="urn:microsoft.com/office/officeart/2008/layout/PictureAccentList"/>
    <dgm:cxn modelId="{F1CC688E-4FC5-43FC-960F-83F07C81D7D8}" type="presParOf" srcId="{D40DBBED-6DF7-4B55-B739-15C01C57DFF8}" destId="{AD93FF8D-8D68-45F0-BBA7-BA9FC6C3B3C9}" srcOrd="0" destOrd="0" presId="urn:microsoft.com/office/officeart/2008/layout/PictureAccentList"/>
    <dgm:cxn modelId="{F79BB75F-AA25-4886-86A7-5C9CDF7A8B2A}" type="presParOf" srcId="{3150B073-356C-4EB2-BE70-452E3A31AEEF}" destId="{F5281A42-C615-4974-86EC-5C0303645FB2}" srcOrd="1" destOrd="0" presId="urn:microsoft.com/office/officeart/2008/layout/PictureAccent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35EAF3-4430-41AE-9F53-22C309728C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88835A7F-837C-40C7-9C53-446EC18E602A}">
      <dgm:prSet phldrT="[Text]"/>
      <dgm:spPr/>
      <dgm:t>
        <a:bodyPr/>
        <a:lstStyle/>
        <a:p>
          <a:r>
            <a:rPr lang="en-US" b="0" i="0" dirty="0"/>
            <a:t>A lease is a “permitted lease” if—</a:t>
          </a:r>
        </a:p>
        <a:p>
          <a:r>
            <a:rPr lang="en-US" b="0" i="0" dirty="0"/>
            <a:t>(a) it is a long residential lease of a house, and</a:t>
          </a:r>
          <a:br>
            <a:rPr lang="en-US" dirty="0"/>
          </a:br>
          <a:endParaRPr lang="en-GB" dirty="0"/>
        </a:p>
      </dgm:t>
    </dgm:pt>
    <dgm:pt modelId="{84BB6EF1-E845-4027-8482-FFAAB3C73D75}" type="parTrans" cxnId="{746DBF37-DCCD-4791-BE55-1E5AC04E4242}">
      <dgm:prSet/>
      <dgm:spPr/>
      <dgm:t>
        <a:bodyPr/>
        <a:lstStyle/>
        <a:p>
          <a:endParaRPr lang="en-GB"/>
        </a:p>
      </dgm:t>
    </dgm:pt>
    <dgm:pt modelId="{CC8E64B7-D82B-4818-85A4-D9F5073EF588}" type="sibTrans" cxnId="{746DBF37-DCCD-4791-BE55-1E5AC04E4242}">
      <dgm:prSet/>
      <dgm:spPr/>
      <dgm:t>
        <a:bodyPr/>
        <a:lstStyle/>
        <a:p>
          <a:endParaRPr lang="en-GB"/>
        </a:p>
      </dgm:t>
    </dgm:pt>
    <dgm:pt modelId="{353FE2D3-F611-443F-9905-9CF930BFEE78}">
      <dgm:prSet phldrT="[Text]"/>
      <dgm:spPr/>
      <dgm:t>
        <a:bodyPr/>
        <a:lstStyle/>
        <a:p>
          <a:r>
            <a:rPr lang="en-US" b="0" i="0" dirty="0"/>
            <a:t>it falls into one or more of the categories set out in Schedule 1.</a:t>
          </a:r>
          <a:br>
            <a:rPr lang="en-US" dirty="0"/>
          </a:br>
          <a:endParaRPr lang="en-GB" dirty="0"/>
        </a:p>
      </dgm:t>
    </dgm:pt>
    <dgm:pt modelId="{F5D03863-46B3-4609-96CC-9C4935E0CCEA}" type="parTrans" cxnId="{2A6925DA-28FD-4B24-A00E-2F5EE06C166D}">
      <dgm:prSet/>
      <dgm:spPr/>
      <dgm:t>
        <a:bodyPr/>
        <a:lstStyle/>
        <a:p>
          <a:endParaRPr lang="en-GB"/>
        </a:p>
      </dgm:t>
    </dgm:pt>
    <dgm:pt modelId="{8F7C901C-CCBD-474C-A00F-6C0854CB9AFC}" type="sibTrans" cxnId="{2A6925DA-28FD-4B24-A00E-2F5EE06C166D}">
      <dgm:prSet/>
      <dgm:spPr/>
      <dgm:t>
        <a:bodyPr/>
        <a:lstStyle/>
        <a:p>
          <a:endParaRPr lang="en-GB"/>
        </a:p>
      </dgm:t>
    </dgm:pt>
    <dgm:pt modelId="{0D8B80DB-49C1-4054-A938-E53D1BEE5C96}" type="pres">
      <dgm:prSet presAssocID="{CD35EAF3-4430-41AE-9F53-22C309728C54}" presName="linear" presStyleCnt="0">
        <dgm:presLayoutVars>
          <dgm:animLvl val="lvl"/>
          <dgm:resizeHandles val="exact"/>
        </dgm:presLayoutVars>
      </dgm:prSet>
      <dgm:spPr/>
    </dgm:pt>
    <dgm:pt modelId="{F218A52E-02BC-4396-A2EE-ECAA43F64F9A}" type="pres">
      <dgm:prSet presAssocID="{88835A7F-837C-40C7-9C53-446EC18E602A}" presName="parentText" presStyleLbl="node1" presStyleIdx="0" presStyleCnt="2">
        <dgm:presLayoutVars>
          <dgm:chMax val="0"/>
          <dgm:bulletEnabled val="1"/>
        </dgm:presLayoutVars>
      </dgm:prSet>
      <dgm:spPr/>
    </dgm:pt>
    <dgm:pt modelId="{99647D23-BF2E-479A-AF1D-D28AA0CC8C54}" type="pres">
      <dgm:prSet presAssocID="{CC8E64B7-D82B-4818-85A4-D9F5073EF588}" presName="spacer" presStyleCnt="0"/>
      <dgm:spPr/>
    </dgm:pt>
    <dgm:pt modelId="{395E6C10-9B6F-40A3-B91C-4106372F7325}" type="pres">
      <dgm:prSet presAssocID="{353FE2D3-F611-443F-9905-9CF930BFEE78}" presName="parentText" presStyleLbl="node1" presStyleIdx="1" presStyleCnt="2">
        <dgm:presLayoutVars>
          <dgm:chMax val="0"/>
          <dgm:bulletEnabled val="1"/>
        </dgm:presLayoutVars>
      </dgm:prSet>
      <dgm:spPr/>
    </dgm:pt>
  </dgm:ptLst>
  <dgm:cxnLst>
    <dgm:cxn modelId="{C644CF12-B5CF-4AE0-B2CD-4D716891C24C}" type="presOf" srcId="{88835A7F-837C-40C7-9C53-446EC18E602A}" destId="{F218A52E-02BC-4396-A2EE-ECAA43F64F9A}" srcOrd="0" destOrd="0" presId="urn:microsoft.com/office/officeart/2005/8/layout/vList2"/>
    <dgm:cxn modelId="{746DBF37-DCCD-4791-BE55-1E5AC04E4242}" srcId="{CD35EAF3-4430-41AE-9F53-22C309728C54}" destId="{88835A7F-837C-40C7-9C53-446EC18E602A}" srcOrd="0" destOrd="0" parTransId="{84BB6EF1-E845-4027-8482-FFAAB3C73D75}" sibTransId="{CC8E64B7-D82B-4818-85A4-D9F5073EF588}"/>
    <dgm:cxn modelId="{AC18CCA9-D5B4-4051-BE37-1CF1EE99990D}" type="presOf" srcId="{353FE2D3-F611-443F-9905-9CF930BFEE78}" destId="{395E6C10-9B6F-40A3-B91C-4106372F7325}" srcOrd="0" destOrd="0" presId="urn:microsoft.com/office/officeart/2005/8/layout/vList2"/>
    <dgm:cxn modelId="{CE417CD8-4667-4DB6-888F-F9DEBF31CE04}" type="presOf" srcId="{CD35EAF3-4430-41AE-9F53-22C309728C54}" destId="{0D8B80DB-49C1-4054-A938-E53D1BEE5C96}" srcOrd="0" destOrd="0" presId="urn:microsoft.com/office/officeart/2005/8/layout/vList2"/>
    <dgm:cxn modelId="{2A6925DA-28FD-4B24-A00E-2F5EE06C166D}" srcId="{CD35EAF3-4430-41AE-9F53-22C309728C54}" destId="{353FE2D3-F611-443F-9905-9CF930BFEE78}" srcOrd="1" destOrd="0" parTransId="{F5D03863-46B3-4609-96CC-9C4935E0CCEA}" sibTransId="{8F7C901C-CCBD-474C-A00F-6C0854CB9AFC}"/>
    <dgm:cxn modelId="{1F3DE1D8-5CA7-4BA4-87C4-4482B44B1981}" type="presParOf" srcId="{0D8B80DB-49C1-4054-A938-E53D1BEE5C96}" destId="{F218A52E-02BC-4396-A2EE-ECAA43F64F9A}" srcOrd="0" destOrd="0" presId="urn:microsoft.com/office/officeart/2005/8/layout/vList2"/>
    <dgm:cxn modelId="{A7232E95-D8C4-4CA2-8667-9CA6C2D0B51A}" type="presParOf" srcId="{0D8B80DB-49C1-4054-A938-E53D1BEE5C96}" destId="{99647D23-BF2E-479A-AF1D-D28AA0CC8C54}" srcOrd="1" destOrd="0" presId="urn:microsoft.com/office/officeart/2005/8/layout/vList2"/>
    <dgm:cxn modelId="{761AE3DF-4EF9-4E5D-919C-5EE9934BBBAA}" type="presParOf" srcId="{0D8B80DB-49C1-4054-A938-E53D1BEE5C96}" destId="{395E6C10-9B6F-40A3-B91C-4106372F732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4DEB55-2169-47AD-8827-C6139C8BA4E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ED5B2484-AB58-44A1-8717-5D64A55015B2}">
      <dgm:prSet/>
      <dgm:spPr/>
      <dgm:t>
        <a:bodyPr/>
        <a:lstStyle/>
        <a:p>
          <a:r>
            <a:rPr lang="en-US" dirty="0"/>
            <a:t>Exemption for National Trust property continues for freehold claims</a:t>
          </a:r>
          <a:endParaRPr lang="en-GB" dirty="0"/>
        </a:p>
      </dgm:t>
    </dgm:pt>
    <dgm:pt modelId="{2EC927C6-0054-412F-B8B8-5ECBD73870E8}" type="parTrans" cxnId="{FF3EB3A2-75F0-4DC7-8B4D-B6113047D357}">
      <dgm:prSet/>
      <dgm:spPr/>
      <dgm:t>
        <a:bodyPr/>
        <a:lstStyle/>
        <a:p>
          <a:endParaRPr lang="en-GB"/>
        </a:p>
      </dgm:t>
    </dgm:pt>
    <dgm:pt modelId="{61A1EC51-A0DC-4907-8738-BC650E92EE2F}" type="sibTrans" cxnId="{FF3EB3A2-75F0-4DC7-8B4D-B6113047D357}">
      <dgm:prSet/>
      <dgm:spPr/>
      <dgm:t>
        <a:bodyPr/>
        <a:lstStyle/>
        <a:p>
          <a:endParaRPr lang="en-GB"/>
        </a:p>
      </dgm:t>
    </dgm:pt>
    <dgm:pt modelId="{CE9F3CDB-8DF9-4660-930C-4A4C3A4420D2}">
      <dgm:prSet/>
      <dgm:spPr/>
      <dgm:t>
        <a:bodyPr/>
        <a:lstStyle/>
        <a:p>
          <a:r>
            <a:rPr lang="en-US" dirty="0"/>
            <a:t>But proposed amendments mean that National Trust leaseholders will benefit from the new lease extension rights in line with other leaseholders, so that the 990 years will apply in this instance. The new rights will be subject to a narrow exception for a small number of leases of specified visitor attraction properties and donor leases. </a:t>
          </a:r>
          <a:endParaRPr lang="en-GB" dirty="0"/>
        </a:p>
      </dgm:t>
    </dgm:pt>
    <dgm:pt modelId="{A282951B-6A6D-445E-8946-F8DE47F066DA}" type="parTrans" cxnId="{7C78BB5D-AE24-4A92-BC56-5DD8C05C9C53}">
      <dgm:prSet/>
      <dgm:spPr/>
      <dgm:t>
        <a:bodyPr/>
        <a:lstStyle/>
        <a:p>
          <a:endParaRPr lang="en-GB"/>
        </a:p>
      </dgm:t>
    </dgm:pt>
    <dgm:pt modelId="{CCAA3822-23E4-4AB1-A33C-02109B623C0F}" type="sibTrans" cxnId="{7C78BB5D-AE24-4A92-BC56-5DD8C05C9C53}">
      <dgm:prSet/>
      <dgm:spPr/>
      <dgm:t>
        <a:bodyPr/>
        <a:lstStyle/>
        <a:p>
          <a:endParaRPr lang="en-GB"/>
        </a:p>
      </dgm:t>
    </dgm:pt>
    <dgm:pt modelId="{DD682A8F-69BE-474B-8E9F-CF8E5B49FFEF}">
      <dgm:prSet/>
      <dgm:spPr/>
      <dgm:t>
        <a:bodyPr/>
        <a:lstStyle/>
        <a:p>
          <a:r>
            <a:rPr lang="en-US" dirty="0"/>
            <a:t>The amendment also makes provision for the National Trust to buy back an extended lease at market value, if the existing leaseholder chooses to dispose of their lease. </a:t>
          </a:r>
          <a:endParaRPr lang="en-GB" dirty="0"/>
        </a:p>
      </dgm:t>
    </dgm:pt>
    <dgm:pt modelId="{518F2869-00E9-44F9-8EB3-486FE8676E44}" type="parTrans" cxnId="{B672DF87-710B-4550-82E4-DE663B728FC1}">
      <dgm:prSet/>
      <dgm:spPr/>
      <dgm:t>
        <a:bodyPr/>
        <a:lstStyle/>
        <a:p>
          <a:endParaRPr lang="en-GB"/>
        </a:p>
      </dgm:t>
    </dgm:pt>
    <dgm:pt modelId="{E2466F90-5F79-489F-85AC-A0DE1937E1F9}" type="sibTrans" cxnId="{B672DF87-710B-4550-82E4-DE663B728FC1}">
      <dgm:prSet/>
      <dgm:spPr/>
      <dgm:t>
        <a:bodyPr/>
        <a:lstStyle/>
        <a:p>
          <a:endParaRPr lang="en-GB"/>
        </a:p>
      </dgm:t>
    </dgm:pt>
    <dgm:pt modelId="{9EF72861-8786-4EE2-8D18-51CE18236423}" type="pres">
      <dgm:prSet presAssocID="{8A4DEB55-2169-47AD-8827-C6139C8BA4E9}" presName="linear" presStyleCnt="0">
        <dgm:presLayoutVars>
          <dgm:animLvl val="lvl"/>
          <dgm:resizeHandles val="exact"/>
        </dgm:presLayoutVars>
      </dgm:prSet>
      <dgm:spPr/>
    </dgm:pt>
    <dgm:pt modelId="{AB3EF3AB-DE76-46CA-94D2-B42D7D160B3D}" type="pres">
      <dgm:prSet presAssocID="{ED5B2484-AB58-44A1-8717-5D64A55015B2}" presName="parentText" presStyleLbl="node1" presStyleIdx="0" presStyleCnt="3">
        <dgm:presLayoutVars>
          <dgm:chMax val="0"/>
          <dgm:bulletEnabled val="1"/>
        </dgm:presLayoutVars>
      </dgm:prSet>
      <dgm:spPr/>
    </dgm:pt>
    <dgm:pt modelId="{7FB4D9BA-5A64-4F75-920A-9D47564E08A4}" type="pres">
      <dgm:prSet presAssocID="{61A1EC51-A0DC-4907-8738-BC650E92EE2F}" presName="spacer" presStyleCnt="0"/>
      <dgm:spPr/>
    </dgm:pt>
    <dgm:pt modelId="{C283C634-86B4-4E43-92B5-9B97C92F1CBD}" type="pres">
      <dgm:prSet presAssocID="{CE9F3CDB-8DF9-4660-930C-4A4C3A4420D2}" presName="parentText" presStyleLbl="node1" presStyleIdx="1" presStyleCnt="3">
        <dgm:presLayoutVars>
          <dgm:chMax val="0"/>
          <dgm:bulletEnabled val="1"/>
        </dgm:presLayoutVars>
      </dgm:prSet>
      <dgm:spPr/>
    </dgm:pt>
    <dgm:pt modelId="{A92EF5B5-A702-4EDE-A537-79FAE2DCB0D3}" type="pres">
      <dgm:prSet presAssocID="{CCAA3822-23E4-4AB1-A33C-02109B623C0F}" presName="spacer" presStyleCnt="0"/>
      <dgm:spPr/>
    </dgm:pt>
    <dgm:pt modelId="{A4D6CAC8-064A-4C81-BC5A-335AE26FE88A}" type="pres">
      <dgm:prSet presAssocID="{DD682A8F-69BE-474B-8E9F-CF8E5B49FFEF}" presName="parentText" presStyleLbl="node1" presStyleIdx="2" presStyleCnt="3">
        <dgm:presLayoutVars>
          <dgm:chMax val="0"/>
          <dgm:bulletEnabled val="1"/>
        </dgm:presLayoutVars>
      </dgm:prSet>
      <dgm:spPr/>
    </dgm:pt>
  </dgm:ptLst>
  <dgm:cxnLst>
    <dgm:cxn modelId="{687D915B-EFE3-4C6A-A3FD-745A0A202D36}" type="presOf" srcId="{DD682A8F-69BE-474B-8E9F-CF8E5B49FFEF}" destId="{A4D6CAC8-064A-4C81-BC5A-335AE26FE88A}" srcOrd="0" destOrd="0" presId="urn:microsoft.com/office/officeart/2005/8/layout/vList2"/>
    <dgm:cxn modelId="{7C78BB5D-AE24-4A92-BC56-5DD8C05C9C53}" srcId="{8A4DEB55-2169-47AD-8827-C6139C8BA4E9}" destId="{CE9F3CDB-8DF9-4660-930C-4A4C3A4420D2}" srcOrd="1" destOrd="0" parTransId="{A282951B-6A6D-445E-8946-F8DE47F066DA}" sibTransId="{CCAA3822-23E4-4AB1-A33C-02109B623C0F}"/>
    <dgm:cxn modelId="{A9609E51-001B-4D68-B302-AEFBC2394AA7}" type="presOf" srcId="{8A4DEB55-2169-47AD-8827-C6139C8BA4E9}" destId="{9EF72861-8786-4EE2-8D18-51CE18236423}" srcOrd="0" destOrd="0" presId="urn:microsoft.com/office/officeart/2005/8/layout/vList2"/>
    <dgm:cxn modelId="{B672DF87-710B-4550-82E4-DE663B728FC1}" srcId="{8A4DEB55-2169-47AD-8827-C6139C8BA4E9}" destId="{DD682A8F-69BE-474B-8E9F-CF8E5B49FFEF}" srcOrd="2" destOrd="0" parTransId="{518F2869-00E9-44F9-8EB3-486FE8676E44}" sibTransId="{E2466F90-5F79-489F-85AC-A0DE1937E1F9}"/>
    <dgm:cxn modelId="{886D9192-F414-4B0B-A4E2-FF59D1B5B592}" type="presOf" srcId="{CE9F3CDB-8DF9-4660-930C-4A4C3A4420D2}" destId="{C283C634-86B4-4E43-92B5-9B97C92F1CBD}" srcOrd="0" destOrd="0" presId="urn:microsoft.com/office/officeart/2005/8/layout/vList2"/>
    <dgm:cxn modelId="{FF3EB3A2-75F0-4DC7-8B4D-B6113047D357}" srcId="{8A4DEB55-2169-47AD-8827-C6139C8BA4E9}" destId="{ED5B2484-AB58-44A1-8717-5D64A55015B2}" srcOrd="0" destOrd="0" parTransId="{2EC927C6-0054-412F-B8B8-5ECBD73870E8}" sibTransId="{61A1EC51-A0DC-4907-8738-BC650E92EE2F}"/>
    <dgm:cxn modelId="{53C47FE0-BE50-4F43-B0BB-5D0AE6C14BD4}" type="presOf" srcId="{ED5B2484-AB58-44A1-8717-5D64A55015B2}" destId="{AB3EF3AB-DE76-46CA-94D2-B42D7D160B3D}" srcOrd="0" destOrd="0" presId="urn:microsoft.com/office/officeart/2005/8/layout/vList2"/>
    <dgm:cxn modelId="{E688E4AF-9B5F-4694-9FF8-D497221EEB29}" type="presParOf" srcId="{9EF72861-8786-4EE2-8D18-51CE18236423}" destId="{AB3EF3AB-DE76-46CA-94D2-B42D7D160B3D}" srcOrd="0" destOrd="0" presId="urn:microsoft.com/office/officeart/2005/8/layout/vList2"/>
    <dgm:cxn modelId="{38311117-240C-4BFF-ACAF-2768A832576E}" type="presParOf" srcId="{9EF72861-8786-4EE2-8D18-51CE18236423}" destId="{7FB4D9BA-5A64-4F75-920A-9D47564E08A4}" srcOrd="1" destOrd="0" presId="urn:microsoft.com/office/officeart/2005/8/layout/vList2"/>
    <dgm:cxn modelId="{D5DC53E9-47AE-4944-9B07-3C3976CE6AB8}" type="presParOf" srcId="{9EF72861-8786-4EE2-8D18-51CE18236423}" destId="{C283C634-86B4-4E43-92B5-9B97C92F1CBD}" srcOrd="2" destOrd="0" presId="urn:microsoft.com/office/officeart/2005/8/layout/vList2"/>
    <dgm:cxn modelId="{100E42DC-FD9D-4656-BCEA-716CF82ADB1B}" type="presParOf" srcId="{9EF72861-8786-4EE2-8D18-51CE18236423}" destId="{A92EF5B5-A702-4EDE-A537-79FAE2DCB0D3}" srcOrd="3" destOrd="0" presId="urn:microsoft.com/office/officeart/2005/8/layout/vList2"/>
    <dgm:cxn modelId="{726A81D6-A9B4-4BB8-B4E0-5E4E72F74FA8}" type="presParOf" srcId="{9EF72861-8786-4EE2-8D18-51CE18236423}" destId="{A4D6CAC8-064A-4C81-BC5A-335AE26FE88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3FF8D-8D68-45F0-BBA7-BA9FC6C3B3C9}">
      <dsp:nvSpPr>
        <dsp:cNvPr id="0" name=""/>
        <dsp:cNvSpPr/>
      </dsp:nvSpPr>
      <dsp:spPr>
        <a:xfrm>
          <a:off x="0" y="4560709"/>
          <a:ext cx="8128000" cy="852017"/>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GB" sz="4800" kern="1200" dirty="0"/>
            <a:t>WHAT IS A HOUSE!!!!</a:t>
          </a:r>
        </a:p>
      </dsp:txBody>
      <dsp:txXfrm>
        <a:off x="24955" y="4585664"/>
        <a:ext cx="8078090" cy="802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8A52E-02BC-4396-A2EE-ECAA43F64F9A}">
      <dsp:nvSpPr>
        <dsp:cNvPr id="0" name=""/>
        <dsp:cNvSpPr/>
      </dsp:nvSpPr>
      <dsp:spPr>
        <a:xfrm>
          <a:off x="0" y="262154"/>
          <a:ext cx="5228136" cy="208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t>A lease is a “permitted lease” if—</a:t>
          </a:r>
        </a:p>
        <a:p>
          <a:pPr marL="0" lvl="0" indent="0" algn="l" defTabSz="1200150">
            <a:lnSpc>
              <a:spcPct val="90000"/>
            </a:lnSpc>
            <a:spcBef>
              <a:spcPct val="0"/>
            </a:spcBef>
            <a:spcAft>
              <a:spcPct val="35000"/>
            </a:spcAft>
            <a:buNone/>
          </a:pPr>
          <a:r>
            <a:rPr lang="en-US" sz="2700" b="0" i="0" kern="1200" dirty="0"/>
            <a:t>(a) it is a long residential lease of a house, and</a:t>
          </a:r>
          <a:br>
            <a:rPr lang="en-US" sz="2700" kern="1200" dirty="0"/>
          </a:br>
          <a:endParaRPr lang="en-GB" sz="2700" kern="1200" dirty="0"/>
        </a:p>
      </dsp:txBody>
      <dsp:txXfrm>
        <a:off x="101778" y="363932"/>
        <a:ext cx="5024580" cy="1881384"/>
      </dsp:txXfrm>
    </dsp:sp>
    <dsp:sp modelId="{395E6C10-9B6F-40A3-B91C-4106372F7325}">
      <dsp:nvSpPr>
        <dsp:cNvPr id="0" name=""/>
        <dsp:cNvSpPr/>
      </dsp:nvSpPr>
      <dsp:spPr>
        <a:xfrm>
          <a:off x="0" y="2424855"/>
          <a:ext cx="5228136" cy="208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t>it falls into one or more of the categories set out in Schedule 1.</a:t>
          </a:r>
          <a:br>
            <a:rPr lang="en-US" sz="2700" kern="1200" dirty="0"/>
          </a:br>
          <a:endParaRPr lang="en-GB" sz="2700" kern="1200" dirty="0"/>
        </a:p>
      </dsp:txBody>
      <dsp:txXfrm>
        <a:off x="101778" y="2526633"/>
        <a:ext cx="5024580" cy="1881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EF3AB-DE76-46CA-94D2-B42D7D160B3D}">
      <dsp:nvSpPr>
        <dsp:cNvPr id="0" name=""/>
        <dsp:cNvSpPr/>
      </dsp:nvSpPr>
      <dsp:spPr>
        <a:xfrm>
          <a:off x="0" y="211921"/>
          <a:ext cx="6698324" cy="1565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Exemption for National Trust property continues for freehold claims</a:t>
          </a:r>
          <a:endParaRPr lang="en-GB" sz="1800" kern="1200" dirty="0"/>
        </a:p>
      </dsp:txBody>
      <dsp:txXfrm>
        <a:off x="76398" y="288319"/>
        <a:ext cx="6545528" cy="1412225"/>
      </dsp:txXfrm>
    </dsp:sp>
    <dsp:sp modelId="{C283C634-86B4-4E43-92B5-9B97C92F1CBD}">
      <dsp:nvSpPr>
        <dsp:cNvPr id="0" name=""/>
        <dsp:cNvSpPr/>
      </dsp:nvSpPr>
      <dsp:spPr>
        <a:xfrm>
          <a:off x="0" y="1828782"/>
          <a:ext cx="6698324" cy="1565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But proposed amendments mean that National Trust leaseholders will benefit from the new lease extension rights in line with other leaseholders, so that the 990 years will apply in this instance. The new rights will be subject to a narrow exception for a small number of leases of specified visitor attraction properties and donor leases. </a:t>
          </a:r>
          <a:endParaRPr lang="en-GB" sz="1800" kern="1200" dirty="0"/>
        </a:p>
      </dsp:txBody>
      <dsp:txXfrm>
        <a:off x="76398" y="1905180"/>
        <a:ext cx="6545528" cy="1412225"/>
      </dsp:txXfrm>
    </dsp:sp>
    <dsp:sp modelId="{A4D6CAC8-064A-4C81-BC5A-335AE26FE88A}">
      <dsp:nvSpPr>
        <dsp:cNvPr id="0" name=""/>
        <dsp:cNvSpPr/>
      </dsp:nvSpPr>
      <dsp:spPr>
        <a:xfrm>
          <a:off x="0" y="3445644"/>
          <a:ext cx="6698324" cy="1565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amendment also makes provision for the National Trust to buy back an extended lease at market value, if the existing leaseholder chooses to dispose of their lease. </a:t>
          </a:r>
          <a:endParaRPr lang="en-GB" sz="1800" kern="1200" dirty="0"/>
        </a:p>
      </dsp:txBody>
      <dsp:txXfrm>
        <a:off x="76398" y="3522042"/>
        <a:ext cx="6545528" cy="1412225"/>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20AACA39-3C50-4D3E-8B91-5A0A3A6768B9}" type="datetimeFigureOut">
              <a:rPr lang="en-GB" smtClean="0"/>
              <a:t>12/03/2024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6DE4A6A-B1B6-48C2-BB0A-50429FA1361B}" type="slidenum">
              <a:rPr lang="en-GB" smtClean="0"/>
              <a:t>‹#›</a:t>
            </a:fld>
            <a:endParaRPr lang="en-GB"/>
          </a:p>
        </p:txBody>
      </p:sp>
    </p:spTree>
    <p:extLst>
      <p:ext uri="{BB962C8B-B14F-4D97-AF65-F5344CB8AC3E}">
        <p14:creationId xmlns:p14="http://schemas.microsoft.com/office/powerpoint/2010/main" val="347584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AD57C-D92D-1BD5-E073-6A6B07D64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C1027-F77F-3927-4D6D-E9F46CC99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52B26-925C-A34A-EA75-1E807D9044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E3F84E-280E-A365-4F72-1D5617CA0D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78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F9081-27AF-324A-1720-38FBD77F2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1B1A4-3968-0222-0B2C-26D184B28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5F0CB-F4A8-6D3C-A6AF-D184BCC52946}"/>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EF50D3F1-8100-08AF-A5AF-3DFF5E8C08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96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72CA1-5AE3-8836-4724-96A6F45CB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7800EC-7BC5-B60D-EE71-D3E266A43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8735A6-AB87-0844-EE58-5DB56891F782}"/>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64EFDF87-44FB-4FF4-9F17-A95AE63BC8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707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4CB47-32D8-FFBE-83E1-481539DE3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C7A2D-CE2A-1F5C-AD90-CB7F6AF29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EC8B3-A3F7-613F-5988-428C19A5D1F0}"/>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DFC14D8B-863E-699B-B454-354005E8F7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968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A8C10-31C8-754A-DE77-E5D218761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4C1CA-2BBB-92B3-435B-7742C6F19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1D8C31-9144-3B07-9BA7-E1AB5C85B2D4}"/>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37A41F2D-7B30-15C8-47AB-ADF268BE06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871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DDBD9-BBE5-549E-DDEC-4EF9E2915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A6A88-7238-3DFE-F481-26B7CF032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751F0-D061-DE4C-C2E6-6C87314C37D4}"/>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D1A00D5A-7DC2-8F1D-7535-EC8A7B22F5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798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2D542-4B5D-C5D5-8107-DDBA3CD72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1EF75C-F33C-CF9B-E616-761EB473A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91CBD-1A9C-BB4C-B73A-80AEB9686643}"/>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51A8BABE-58D6-7240-EC3C-1779C184B6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299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D46C5-5F8C-6E8B-F849-35E01EE26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818FB-C0F3-75D1-490E-68DFF4FD4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C3EFB-06FD-1869-EE2F-A66C8D095E07}"/>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2FB279BE-248F-40DA-DF3D-4C4CEBB2BE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410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6A6D6-C159-16F6-1A12-C0C78919C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C6D23-E450-9EC0-0834-2A15CE08F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A0EC3-A3C8-223D-FDE6-837A1B720E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C5243A-9D34-9C74-5A08-29B1A112C0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737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7D797-CF4B-8916-E525-191723505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B0CCF-7452-F452-F1B6-29504558CB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B672D-ACBA-8732-1192-B07727AE72A2}"/>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D87F1447-236C-E24F-BA16-26E2BF23B8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342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58BD4-B1B4-F97D-D6C9-861FD8A58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4CAF1-E7E3-08A7-CFB4-1613807C5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94EF6-83F0-9D4A-DCC7-5D6F42C08673}"/>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87092B4C-753E-96E8-6F5B-CCF62EC0DA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11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E1DBC-653F-A832-86AA-36086130E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7FBED-BDEE-E9E0-727C-D51B24F0E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5BFC16-4347-8B05-CA26-69A00668B4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E7A735-4CFF-6EE8-8C47-28201AE83E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034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A2A6F-7F84-39F1-B58C-CD82BE1CA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B04EE-03E8-F3B1-7BAB-BC7420C978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0DED5-6357-A2B3-04F6-0B63766A4BD7}"/>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60263A04-63E5-E05F-7801-3BB8480440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370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687D5-0838-9C70-4868-9CB5E7A6D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87003-D50B-F7B6-0E85-E481B5D4D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02AED-A466-971F-D733-E83C01186956}"/>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9D09AD25-6F67-B6EC-7417-DD487319AF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369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57358-7F70-B66A-84B7-4BCD68872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16032-E8ED-1158-08E1-7D7A43B18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CF3FC-0D59-A2D9-66A5-6DA7BA7CE805}"/>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AA2015DE-E038-E66F-739F-E95C21B981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391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65C2-510E-4261-7683-716D5EF65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1BA7C-E193-FE52-C15E-68119BB32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AB671-3F75-0DF1-845A-2475676053FE}"/>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1A9F2797-3D54-2746-2D11-E8307E9641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629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365E3-0612-4F20-A220-432FD6643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96E5D-CF7B-2570-6975-4DC2899050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2CAAE-284C-D0A0-05CF-AB760998DD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F56CDB-EE92-EF02-3DA9-D7257E27C7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707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22BD4-DD78-FDEF-3DB6-7B5792F6D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D4053-929C-CEF3-2984-5FE89D3B2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EEF4B3-2982-CC04-B040-7ACAB8B52509}"/>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D1A0E99A-24C7-F137-5974-54EE81C10C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469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53290-8AA8-5264-2828-FB496420F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CA590-F48A-F2FC-6048-A943A41F44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2CEE9D-C3DC-A4EB-E313-7EE693145BE1}"/>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D10ADE0F-B131-03CE-B49B-0CF2652ABD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300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82D4F-4FC5-F1C7-E3A7-0AB2AF040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7CD52-8A72-02AB-0675-B06B344F7C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6FAD4C-5155-C6C2-62B3-D2D74971FAAD}"/>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EEC1F9AB-970D-9C66-8BB1-03EF4D0E62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959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8F9BE-6AA1-57D2-6778-5FF335FC8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C5DA4-9DAB-EAC9-5C10-1ADDA3706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79A4E-C058-AC60-6A1E-CD490596282E}"/>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C11EF2BB-AB39-562E-9875-D3B98F1B23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412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ACE75-D524-FFC4-BA8B-66B255CA8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BC34F-9D9D-EBE7-D978-6F168CC60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63ACCA-D83A-1631-A827-BCB688F8C284}"/>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CA1E76DC-2F95-4289-D97E-FF301EC624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195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946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0E12F-BB8A-CFD4-62C8-C5F4F832AF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A3E85-8B41-B3DC-55A5-92C9FBB6E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AB3399-433D-2BE7-2CDA-3485B2D0EB9F}"/>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D9CFB803-636B-0957-3E1A-2964117DF0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286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7CC57-A309-E2EE-717C-F5A8D3140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FCC82-510E-129E-3F78-7512E31DDB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937ABF-7C80-69FD-1AA3-FA1A59518191}"/>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14B2F757-C8CB-B57A-0E27-D0DC40ED0C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324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8D76F-B717-1045-8E58-DB22DC26C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9CA47-F816-5E0A-4905-E589807A25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49855D-4010-3815-BDDD-D583E330D13C}"/>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652CB74D-4330-FEDB-D19E-F8BDA19B31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294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84BB4-F0CF-053C-75CB-747A8C7CA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AAA95-A3CE-51F7-BC49-7E1084D06B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BFD7B-EFCD-9EA7-8FC3-E9018D7AA7D0}"/>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72E0574E-8074-7A41-B4E2-56BB092796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163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030F7-AB75-5D88-3A38-87EE5A2BB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7B2A2-16FA-01DB-2EE1-CD0109C76C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98044-B351-2B87-EAF6-6BE01F8BE4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40F2BB-E251-DC48-0C93-D9006F4921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532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3658B-C4A9-E4A9-E368-0533D858E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DABE9-DCC7-802A-A44C-6232CAF17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1F2ABE-67E4-0681-B8C3-04DAA3545E72}"/>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BBD3F21C-A9E9-21F6-0CA9-349E4AE090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872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D71C1-8F88-2ADF-7CF2-28388B068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3A987-11C6-4F6A-E586-74CCB6BCA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DC90E-7C3B-7543-3118-AADDB8D6E5C2}"/>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C0F77802-D255-D3B6-5582-946E3FA1E1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39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C18C1-CA8C-D862-8C46-65DAC0950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FD00E-4910-21ED-FC03-029A69CBA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0EFB6C-C3E2-640A-F86D-DAE1C4CBAF55}"/>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3E80FDDC-6121-FF7C-0092-1E05D2C107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895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7436-66F7-508C-EC01-975E3A4AA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08F51F-95F9-FC9B-67CB-8E07E0D50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C804EA-5CEE-137F-3DB8-7147E08E12FD}"/>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5C37D30C-8AF8-12E2-14E8-B865ACC931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697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D46E3-3867-65F2-125F-253DC5C07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F1C3E-AE60-9D97-C47F-56A05B6E6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68084-5FD1-E14A-5EED-FE496E090C4A}"/>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7197D6D9-6267-6510-F478-FB54757DBE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33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2052B-88E7-A86C-BA13-695A72FAA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9A335-971D-FFA0-D8A1-78C6398CF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B627A-B8C9-E7E7-3A0D-8CA3035BCE57}"/>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7DE45EF9-8E97-4DC7-EB66-74BEBBC351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872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B67EA-9324-297A-0EC6-7127F9F98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0EF47-8C23-C152-A2A3-9B0D91006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80D55-AFA8-AD0F-A9B6-D74DA00622D2}"/>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1EEACB52-50E5-2DE2-8721-C58B0B9946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129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C1DCF-EF5F-B224-D28E-92377BFF8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0FA1B-F15C-5C72-7FFC-D230CA413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88387B-42A8-F41E-FE20-52BE924AD8D9}"/>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021A4C9A-60C6-1975-5B16-27E3299E80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89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F76E5-E555-E7E7-FADB-44BE483DD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27227-32CC-8490-28DE-54F67AF0F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2FD37-E5D9-47C6-832C-8A2D6AF05F65}"/>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ECA3FD25-148E-F1D5-7DA3-BC38084A07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484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6772-E4E2-FACE-0D97-682610F6E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A50CB-E01F-7B4D-AAD7-9656B46F7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076B4-42E9-14EE-957B-0A65EF83946F}"/>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5A96ECDD-8114-F9B9-CE1C-080168407A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493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3B22E-44EB-7921-11FC-BBC1650C8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D6004-76D1-F95E-989F-C17017EFF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76F63-AA66-1610-F8F3-3191CDA8B9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DFE3AD-E9A5-5428-BECC-CF4890A2EB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839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DE82E-F919-EDEF-AD4C-6F9E52AA2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A225A-5BA3-D8D2-83A8-5B10C444C3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E27A6-31A5-253B-6123-DF957750FFEF}"/>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48640150-CE4C-AF3A-03D7-6B3742C06A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613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FE461-2527-0B14-D9C2-672AC702A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1D47B-29F3-401A-CE77-314742601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53F49-EB76-7205-7A18-8546681BDDE5}"/>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0D4A12E6-D244-7CF3-362E-4122D50A96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11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FFFCF-4FA5-6F03-78B7-2CAB96A38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4720C-E06A-C455-49A1-A9A9EF25D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F1A63-63D6-3AA9-B345-CD8B47A7A73D}"/>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A33F9413-1096-8522-C1CB-0F2E9A7C1A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586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AAECE-0E57-A495-C554-DEE7C6EF3D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11E87-7CF7-9519-CA18-620AA42A06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095FC-9A1D-D5CA-14F9-64941C04301E}"/>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AB7A4870-BCAA-60F3-3FE1-AF4DE70D60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57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5FE54-77D2-1867-5342-79C569C73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E736D-937B-D930-C628-04B76A35C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7C803-E27A-8E17-C2C5-0A5885D912B1}"/>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3ED17266-25E9-D1DC-A733-0907EC1664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864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95F61-A0EF-495C-3A04-D617DD045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F7BEAF-D89F-1EA8-C35A-11CC79B0E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C8FC4-9C14-FA6B-E636-DBC61640500C}"/>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950E7C83-2250-1917-667D-AFC192582B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298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ACBA8-557F-639D-6CF9-6E5FC175E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06DF8-3ED9-318A-7578-70AA67B89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4314B-EB0A-4E3F-475C-BD933373E0E3}"/>
              </a:ext>
            </a:extLst>
          </p:cNvPr>
          <p:cNvSpPr>
            <a:spLocks noGrp="1"/>
          </p:cNvSpPr>
          <p:nvPr>
            <p:ph type="body" idx="1"/>
          </p:nvPr>
        </p:nvSpPr>
        <p:spPr/>
        <p:txBody>
          <a:bodyPr/>
          <a:lstStyle/>
          <a:p>
            <a:endParaRPr lang="en-GB" i="0"/>
          </a:p>
        </p:txBody>
      </p:sp>
      <p:sp>
        <p:nvSpPr>
          <p:cNvPr id="4" name="Slide Number Placeholder 3">
            <a:extLst>
              <a:ext uri="{FF2B5EF4-FFF2-40B4-BE49-F238E27FC236}">
                <a16:creationId xmlns:a16="http://schemas.microsoft.com/office/drawing/2014/main" id="{6497D562-B54B-4691-639E-FA5053CAF4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4213C-93F1-4C37-B11B-15D535A2F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270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56223" y="457200"/>
            <a:ext cx="10363200" cy="553998"/>
          </a:xfrm>
          <a:prstGeom prst="rect">
            <a:avLst/>
          </a:prstGeom>
        </p:spPr>
        <p:txBody>
          <a:bodyPr wrap="square" lIns="0" tIns="0" rIns="0" bIns="0">
            <a:spAutoFit/>
          </a:bodyPr>
          <a:lstStyle>
            <a:lvl1pPr>
              <a:defRPr sz="3600"/>
            </a:lvl1pPr>
          </a:lstStyle>
          <a:p>
            <a:r>
              <a:rPr lang="en-US"/>
              <a:t>Click to edit Master title style</a:t>
            </a:r>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r>
              <a:rPr lang="en-US"/>
              <a:t>Click to edit Master subtitle style</a:t>
            </a:r>
            <a:endParaRPr/>
          </a:p>
        </p:txBody>
      </p:sp>
      <p:sp>
        <p:nvSpPr>
          <p:cNvPr id="7" name="Holder 7"/>
          <p:cNvSpPr>
            <a:spLocks noGrp="1"/>
          </p:cNvSpPr>
          <p:nvPr>
            <p:ph type="sldNum" sz="quarter" idx="7"/>
          </p:nvPr>
        </p:nvSpPr>
        <p:spPr>
          <a:xfrm>
            <a:off x="4527185" y="6377940"/>
            <a:ext cx="2804160" cy="184666"/>
          </a:xfrm>
          <a:prstGeom prst="rect">
            <a:avLst/>
          </a:prstGeom>
        </p:spPr>
        <p:txBody>
          <a:bodyPr lIns="0" tIns="0" rIns="0" bIns="0"/>
          <a:lstStyle>
            <a:lvl1pPr algn="ctr">
              <a:defRPr sz="1200">
                <a:solidFill>
                  <a:schemeClr val="tx1">
                    <a:tint val="75000"/>
                  </a:schemeClr>
                </a:solidFill>
              </a:defRPr>
            </a:lvl1pPr>
          </a:lstStyle>
          <a:p>
            <a:fld id="{B6F15528-21DE-4FAA-801E-634DDDAF4B2B}" type="slidenum">
              <a:rPr lang="en-GB" smtClean="0"/>
              <a:pPr/>
              <a:t>‹#›</a:t>
            </a:fld>
            <a:endParaRPr lang="en-GB"/>
          </a:p>
        </p:txBody>
      </p:sp>
      <p:sp>
        <p:nvSpPr>
          <p:cNvPr id="5" name="object 9">
            <a:extLst>
              <a:ext uri="{FF2B5EF4-FFF2-40B4-BE49-F238E27FC236}">
                <a16:creationId xmlns:a16="http://schemas.microsoft.com/office/drawing/2014/main" id="{70E2CFFE-FD1A-2E9C-3A10-12C2BCDE2A12}"/>
              </a:ext>
            </a:extLst>
          </p:cNvPr>
          <p:cNvSpPr/>
          <p:nvPr userDrawn="1"/>
        </p:nvSpPr>
        <p:spPr>
          <a:xfrm>
            <a:off x="9906000" y="6349736"/>
            <a:ext cx="2035810" cy="299085"/>
          </a:xfrm>
          <a:custGeom>
            <a:avLst/>
            <a:gdLst/>
            <a:ahLst/>
            <a:cxnLst/>
            <a:rect l="l" t="t" r="r" b="b"/>
            <a:pathLst>
              <a:path w="2035809" h="299085">
                <a:moveTo>
                  <a:pt x="1771583" y="5448"/>
                </a:moveTo>
                <a:lnTo>
                  <a:pt x="1771938" y="31995"/>
                </a:lnTo>
                <a:lnTo>
                  <a:pt x="1772061" y="62391"/>
                </a:lnTo>
                <a:lnTo>
                  <a:pt x="1772169" y="197950"/>
                </a:lnTo>
                <a:lnTo>
                  <a:pt x="1772046" y="240904"/>
                </a:lnTo>
                <a:lnTo>
                  <a:pt x="1771923" y="268596"/>
                </a:lnTo>
                <a:lnTo>
                  <a:pt x="1771583" y="293585"/>
                </a:lnTo>
                <a:lnTo>
                  <a:pt x="1778786" y="293219"/>
                </a:lnTo>
                <a:lnTo>
                  <a:pt x="1785936" y="292957"/>
                </a:lnTo>
                <a:lnTo>
                  <a:pt x="1793031" y="292800"/>
                </a:lnTo>
                <a:lnTo>
                  <a:pt x="1897095" y="292747"/>
                </a:lnTo>
                <a:lnTo>
                  <a:pt x="1906480" y="291753"/>
                </a:lnTo>
                <a:lnTo>
                  <a:pt x="1919750" y="289460"/>
                </a:lnTo>
                <a:lnTo>
                  <a:pt x="1933305" y="286245"/>
                </a:lnTo>
                <a:lnTo>
                  <a:pt x="1946726" y="281935"/>
                </a:lnTo>
                <a:lnTo>
                  <a:pt x="1958016" y="277012"/>
                </a:lnTo>
                <a:lnTo>
                  <a:pt x="1863392" y="277012"/>
                </a:lnTo>
                <a:lnTo>
                  <a:pt x="1851717" y="276915"/>
                </a:lnTo>
                <a:lnTo>
                  <a:pt x="1812401" y="275132"/>
                </a:lnTo>
                <a:lnTo>
                  <a:pt x="1810482" y="231100"/>
                </a:lnTo>
                <a:lnTo>
                  <a:pt x="1809931" y="197950"/>
                </a:lnTo>
                <a:lnTo>
                  <a:pt x="1810004" y="90438"/>
                </a:lnTo>
                <a:lnTo>
                  <a:pt x="1811276" y="45554"/>
                </a:lnTo>
                <a:lnTo>
                  <a:pt x="1849866" y="21469"/>
                </a:lnTo>
                <a:lnTo>
                  <a:pt x="1972488" y="20751"/>
                </a:lnTo>
                <a:lnTo>
                  <a:pt x="1971923" y="20439"/>
                </a:lnTo>
                <a:lnTo>
                  <a:pt x="1929963" y="7864"/>
                </a:lnTo>
                <a:lnTo>
                  <a:pt x="1902458" y="5689"/>
                </a:lnTo>
                <a:lnTo>
                  <a:pt x="1793938" y="5689"/>
                </a:lnTo>
                <a:lnTo>
                  <a:pt x="1771583" y="5448"/>
                </a:lnTo>
                <a:close/>
              </a:path>
              <a:path w="2035809" h="299085">
                <a:moveTo>
                  <a:pt x="1897095" y="292747"/>
                </a:moveTo>
                <a:lnTo>
                  <a:pt x="1828543" y="292747"/>
                </a:lnTo>
                <a:lnTo>
                  <a:pt x="1842884" y="292852"/>
                </a:lnTo>
                <a:lnTo>
                  <a:pt x="1871189" y="293585"/>
                </a:lnTo>
                <a:lnTo>
                  <a:pt x="1880816" y="293585"/>
                </a:lnTo>
                <a:lnTo>
                  <a:pt x="1893500" y="293128"/>
                </a:lnTo>
                <a:lnTo>
                  <a:pt x="1897095" y="292747"/>
                </a:lnTo>
                <a:close/>
              </a:path>
              <a:path w="2035809" h="299085">
                <a:moveTo>
                  <a:pt x="1972488" y="20751"/>
                </a:moveTo>
                <a:lnTo>
                  <a:pt x="1873171" y="20751"/>
                </a:lnTo>
                <a:lnTo>
                  <a:pt x="1886079" y="21441"/>
                </a:lnTo>
                <a:lnTo>
                  <a:pt x="1898460" y="23220"/>
                </a:lnTo>
                <a:lnTo>
                  <a:pt x="1942186" y="35653"/>
                </a:lnTo>
                <a:lnTo>
                  <a:pt x="1973907" y="63279"/>
                </a:lnTo>
                <a:lnTo>
                  <a:pt x="1991600" y="111039"/>
                </a:lnTo>
                <a:lnTo>
                  <a:pt x="1993884" y="144271"/>
                </a:lnTo>
                <a:lnTo>
                  <a:pt x="1993153" y="164079"/>
                </a:lnTo>
                <a:lnTo>
                  <a:pt x="1982200" y="212013"/>
                </a:lnTo>
                <a:lnTo>
                  <a:pt x="1960835" y="245080"/>
                </a:lnTo>
                <a:lnTo>
                  <a:pt x="1921530" y="268596"/>
                </a:lnTo>
                <a:lnTo>
                  <a:pt x="1875079" y="276673"/>
                </a:lnTo>
                <a:lnTo>
                  <a:pt x="1863392" y="277012"/>
                </a:lnTo>
                <a:lnTo>
                  <a:pt x="1958016" y="277012"/>
                </a:lnTo>
                <a:lnTo>
                  <a:pt x="1994333" y="251793"/>
                </a:lnTo>
                <a:lnTo>
                  <a:pt x="2020884" y="214947"/>
                </a:lnTo>
                <a:lnTo>
                  <a:pt x="2034625" y="164419"/>
                </a:lnTo>
                <a:lnTo>
                  <a:pt x="2035540" y="144271"/>
                </a:lnTo>
                <a:lnTo>
                  <a:pt x="2035048" y="128539"/>
                </a:lnTo>
                <a:lnTo>
                  <a:pt x="2027679" y="86194"/>
                </a:lnTo>
                <a:lnTo>
                  <a:pt x="2010739" y="51983"/>
                </a:lnTo>
                <a:lnTo>
                  <a:pt x="1983416" y="26796"/>
                </a:lnTo>
                <a:lnTo>
                  <a:pt x="1972488" y="20751"/>
                </a:lnTo>
                <a:close/>
              </a:path>
              <a:path w="2035809" h="299085">
                <a:moveTo>
                  <a:pt x="1895269" y="5448"/>
                </a:moveTo>
                <a:lnTo>
                  <a:pt x="1793938" y="5689"/>
                </a:lnTo>
                <a:lnTo>
                  <a:pt x="1902458" y="5689"/>
                </a:lnTo>
                <a:lnTo>
                  <a:pt x="1895269" y="5448"/>
                </a:lnTo>
                <a:close/>
              </a:path>
              <a:path w="2035809" h="299085">
                <a:moveTo>
                  <a:pt x="1560217" y="5778"/>
                </a:moveTo>
                <a:lnTo>
                  <a:pt x="1558173" y="7556"/>
                </a:lnTo>
                <a:lnTo>
                  <a:pt x="1558223" y="9829"/>
                </a:lnTo>
                <a:lnTo>
                  <a:pt x="1558450" y="35086"/>
                </a:lnTo>
                <a:lnTo>
                  <a:pt x="1558575" y="59766"/>
                </a:lnTo>
                <a:lnTo>
                  <a:pt x="1558673" y="205727"/>
                </a:lnTo>
                <a:lnTo>
                  <a:pt x="1558563" y="241317"/>
                </a:lnTo>
                <a:lnTo>
                  <a:pt x="1558446" y="267741"/>
                </a:lnTo>
                <a:lnTo>
                  <a:pt x="1558096" y="293585"/>
                </a:lnTo>
                <a:lnTo>
                  <a:pt x="1707954" y="293166"/>
                </a:lnTo>
                <a:lnTo>
                  <a:pt x="1709518" y="291312"/>
                </a:lnTo>
                <a:lnTo>
                  <a:pt x="1708414" y="286461"/>
                </a:lnTo>
                <a:lnTo>
                  <a:pt x="1708134" y="284225"/>
                </a:lnTo>
                <a:lnTo>
                  <a:pt x="1708134" y="279958"/>
                </a:lnTo>
                <a:lnTo>
                  <a:pt x="1708464" y="276161"/>
                </a:lnTo>
                <a:lnTo>
                  <a:pt x="1709055" y="272821"/>
                </a:lnTo>
                <a:lnTo>
                  <a:pt x="1597631" y="272821"/>
                </a:lnTo>
                <a:lnTo>
                  <a:pt x="1597206" y="241317"/>
                </a:lnTo>
                <a:lnTo>
                  <a:pt x="1596781" y="205727"/>
                </a:lnTo>
                <a:lnTo>
                  <a:pt x="1596597" y="185453"/>
                </a:lnTo>
                <a:lnTo>
                  <a:pt x="1596466" y="163420"/>
                </a:lnTo>
                <a:lnTo>
                  <a:pt x="1596476" y="96804"/>
                </a:lnTo>
                <a:lnTo>
                  <a:pt x="1598435" y="35086"/>
                </a:lnTo>
                <a:lnTo>
                  <a:pt x="1599554" y="9829"/>
                </a:lnTo>
                <a:lnTo>
                  <a:pt x="1599552" y="7556"/>
                </a:lnTo>
                <a:lnTo>
                  <a:pt x="1575521" y="7556"/>
                </a:lnTo>
                <a:lnTo>
                  <a:pt x="1572117" y="7340"/>
                </a:lnTo>
                <a:lnTo>
                  <a:pt x="1564624" y="6400"/>
                </a:lnTo>
                <a:lnTo>
                  <a:pt x="1560217" y="5778"/>
                </a:lnTo>
                <a:close/>
              </a:path>
              <a:path w="2035809" h="299085">
                <a:moveTo>
                  <a:pt x="1707954" y="293166"/>
                </a:moveTo>
                <a:lnTo>
                  <a:pt x="1626268" y="293166"/>
                </a:lnTo>
                <a:lnTo>
                  <a:pt x="1707664" y="293509"/>
                </a:lnTo>
                <a:lnTo>
                  <a:pt x="1707954" y="293166"/>
                </a:lnTo>
                <a:close/>
              </a:path>
              <a:path w="2035809" h="299085">
                <a:moveTo>
                  <a:pt x="1707461" y="267741"/>
                </a:moveTo>
                <a:lnTo>
                  <a:pt x="1667667" y="271725"/>
                </a:lnTo>
                <a:lnTo>
                  <a:pt x="1597631" y="272821"/>
                </a:lnTo>
                <a:lnTo>
                  <a:pt x="1709055" y="272821"/>
                </a:lnTo>
                <a:lnTo>
                  <a:pt x="1709569" y="269913"/>
                </a:lnTo>
                <a:lnTo>
                  <a:pt x="1707461" y="267741"/>
                </a:lnTo>
                <a:close/>
              </a:path>
              <a:path w="2035809" h="299085">
                <a:moveTo>
                  <a:pt x="1597593" y="5791"/>
                </a:moveTo>
                <a:lnTo>
                  <a:pt x="1591129" y="6680"/>
                </a:lnTo>
                <a:lnTo>
                  <a:pt x="1585732" y="7340"/>
                </a:lnTo>
                <a:lnTo>
                  <a:pt x="1582328" y="7556"/>
                </a:lnTo>
                <a:lnTo>
                  <a:pt x="1599552" y="7556"/>
                </a:lnTo>
                <a:lnTo>
                  <a:pt x="1597593" y="5791"/>
                </a:lnTo>
                <a:close/>
              </a:path>
              <a:path w="2035809" h="299085">
                <a:moveTo>
                  <a:pt x="1319032" y="5448"/>
                </a:moveTo>
                <a:lnTo>
                  <a:pt x="1319359" y="29781"/>
                </a:lnTo>
                <a:lnTo>
                  <a:pt x="1319596" y="83338"/>
                </a:lnTo>
                <a:lnTo>
                  <a:pt x="1319602" y="212216"/>
                </a:lnTo>
                <a:lnTo>
                  <a:pt x="1319450" y="251650"/>
                </a:lnTo>
                <a:lnTo>
                  <a:pt x="1319350" y="269976"/>
                </a:lnTo>
                <a:lnTo>
                  <a:pt x="1319032" y="293585"/>
                </a:lnTo>
                <a:lnTo>
                  <a:pt x="1344302" y="293607"/>
                </a:lnTo>
                <a:lnTo>
                  <a:pt x="1472306" y="293573"/>
                </a:lnTo>
                <a:lnTo>
                  <a:pt x="1474022" y="291604"/>
                </a:lnTo>
                <a:lnTo>
                  <a:pt x="1473451" y="287400"/>
                </a:lnTo>
                <a:lnTo>
                  <a:pt x="1473324" y="285165"/>
                </a:lnTo>
                <a:lnTo>
                  <a:pt x="1473387" y="278561"/>
                </a:lnTo>
                <a:lnTo>
                  <a:pt x="1473629" y="274929"/>
                </a:lnTo>
                <a:lnTo>
                  <a:pt x="1473866" y="272821"/>
                </a:lnTo>
                <a:lnTo>
                  <a:pt x="1358986" y="272821"/>
                </a:lnTo>
                <a:lnTo>
                  <a:pt x="1358829" y="269976"/>
                </a:lnTo>
                <a:lnTo>
                  <a:pt x="1358712" y="267277"/>
                </a:lnTo>
                <a:lnTo>
                  <a:pt x="1359125" y="261988"/>
                </a:lnTo>
                <a:lnTo>
                  <a:pt x="1358986" y="251650"/>
                </a:lnTo>
                <a:lnTo>
                  <a:pt x="1358986" y="166230"/>
                </a:lnTo>
                <a:lnTo>
                  <a:pt x="1358846" y="165303"/>
                </a:lnTo>
                <a:lnTo>
                  <a:pt x="1359125" y="159435"/>
                </a:lnTo>
                <a:lnTo>
                  <a:pt x="1359036" y="157683"/>
                </a:lnTo>
                <a:lnTo>
                  <a:pt x="1358986" y="154190"/>
                </a:lnTo>
                <a:lnTo>
                  <a:pt x="1462110" y="154190"/>
                </a:lnTo>
                <a:lnTo>
                  <a:pt x="1461620" y="149526"/>
                </a:lnTo>
                <a:lnTo>
                  <a:pt x="1461424" y="145491"/>
                </a:lnTo>
                <a:lnTo>
                  <a:pt x="1461424" y="139801"/>
                </a:lnTo>
                <a:lnTo>
                  <a:pt x="1461589" y="137198"/>
                </a:lnTo>
                <a:lnTo>
                  <a:pt x="1461978" y="134162"/>
                </a:lnTo>
                <a:lnTo>
                  <a:pt x="1358351" y="134162"/>
                </a:lnTo>
                <a:lnTo>
                  <a:pt x="1358351" y="29781"/>
                </a:lnTo>
                <a:lnTo>
                  <a:pt x="1471753" y="29781"/>
                </a:lnTo>
                <a:lnTo>
                  <a:pt x="1471419" y="26479"/>
                </a:lnTo>
                <a:lnTo>
                  <a:pt x="1471203" y="21056"/>
                </a:lnTo>
                <a:lnTo>
                  <a:pt x="1471203" y="15303"/>
                </a:lnTo>
                <a:lnTo>
                  <a:pt x="1471381" y="12560"/>
                </a:lnTo>
                <a:lnTo>
                  <a:pt x="1472040" y="7556"/>
                </a:lnTo>
                <a:lnTo>
                  <a:pt x="1396819" y="7556"/>
                </a:lnTo>
                <a:lnTo>
                  <a:pt x="1377742" y="7396"/>
                </a:lnTo>
                <a:lnTo>
                  <a:pt x="1328846" y="5860"/>
                </a:lnTo>
                <a:lnTo>
                  <a:pt x="1319032" y="5448"/>
                </a:lnTo>
                <a:close/>
              </a:path>
              <a:path w="2035809" h="299085">
                <a:moveTo>
                  <a:pt x="1472105" y="269976"/>
                </a:moveTo>
                <a:lnTo>
                  <a:pt x="1469742" y="270128"/>
                </a:lnTo>
                <a:lnTo>
                  <a:pt x="1444552" y="271096"/>
                </a:lnTo>
                <a:lnTo>
                  <a:pt x="1358986" y="272821"/>
                </a:lnTo>
                <a:lnTo>
                  <a:pt x="1473866" y="272821"/>
                </a:lnTo>
                <a:lnTo>
                  <a:pt x="1473927" y="271960"/>
                </a:lnTo>
                <a:lnTo>
                  <a:pt x="1472105" y="269976"/>
                </a:lnTo>
                <a:close/>
              </a:path>
              <a:path w="2035809" h="299085">
                <a:moveTo>
                  <a:pt x="1462110" y="154190"/>
                </a:moveTo>
                <a:lnTo>
                  <a:pt x="1364091" y="154190"/>
                </a:lnTo>
                <a:lnTo>
                  <a:pt x="1414986" y="154963"/>
                </a:lnTo>
                <a:lnTo>
                  <a:pt x="1422321" y="155187"/>
                </a:lnTo>
                <a:lnTo>
                  <a:pt x="1429655" y="155488"/>
                </a:lnTo>
                <a:lnTo>
                  <a:pt x="1444723" y="156311"/>
                </a:lnTo>
                <a:lnTo>
                  <a:pt x="1451696" y="156844"/>
                </a:lnTo>
                <a:lnTo>
                  <a:pt x="1460294" y="157683"/>
                </a:lnTo>
                <a:lnTo>
                  <a:pt x="1462275" y="155727"/>
                </a:lnTo>
                <a:lnTo>
                  <a:pt x="1462110" y="154190"/>
                </a:lnTo>
                <a:close/>
              </a:path>
              <a:path w="2035809" h="299085">
                <a:moveTo>
                  <a:pt x="1460306" y="130187"/>
                </a:moveTo>
                <a:lnTo>
                  <a:pt x="1407224" y="133269"/>
                </a:lnTo>
                <a:lnTo>
                  <a:pt x="1358351" y="134162"/>
                </a:lnTo>
                <a:lnTo>
                  <a:pt x="1461978" y="134162"/>
                </a:lnTo>
                <a:lnTo>
                  <a:pt x="1462224" y="132245"/>
                </a:lnTo>
                <a:lnTo>
                  <a:pt x="1460306" y="130187"/>
                </a:lnTo>
                <a:close/>
              </a:path>
              <a:path w="2035809" h="299085">
                <a:moveTo>
                  <a:pt x="1471753" y="29781"/>
                </a:moveTo>
                <a:lnTo>
                  <a:pt x="1358351" y="29781"/>
                </a:lnTo>
                <a:lnTo>
                  <a:pt x="1368755" y="29819"/>
                </a:lnTo>
                <a:lnTo>
                  <a:pt x="1388212" y="30129"/>
                </a:lnTo>
                <a:lnTo>
                  <a:pt x="1396387" y="30403"/>
                </a:lnTo>
                <a:lnTo>
                  <a:pt x="1417386" y="31470"/>
                </a:lnTo>
                <a:lnTo>
                  <a:pt x="1470200" y="35090"/>
                </a:lnTo>
                <a:lnTo>
                  <a:pt x="1472092" y="33134"/>
                </a:lnTo>
                <a:lnTo>
                  <a:pt x="1471753" y="29781"/>
                </a:lnTo>
                <a:close/>
              </a:path>
              <a:path w="2035809" h="299085">
                <a:moveTo>
                  <a:pt x="1470174" y="5549"/>
                </a:moveTo>
                <a:lnTo>
                  <a:pt x="1434640" y="6921"/>
                </a:lnTo>
                <a:lnTo>
                  <a:pt x="1415834" y="7396"/>
                </a:lnTo>
                <a:lnTo>
                  <a:pt x="1396819" y="7556"/>
                </a:lnTo>
                <a:lnTo>
                  <a:pt x="1472040" y="7556"/>
                </a:lnTo>
                <a:lnTo>
                  <a:pt x="1470174" y="5549"/>
                </a:lnTo>
                <a:close/>
              </a:path>
              <a:path w="2035809" h="299085">
                <a:moveTo>
                  <a:pt x="1187828" y="5778"/>
                </a:moveTo>
                <a:lnTo>
                  <a:pt x="1185783" y="7556"/>
                </a:lnTo>
                <a:lnTo>
                  <a:pt x="1185839" y="10413"/>
                </a:lnTo>
                <a:lnTo>
                  <a:pt x="1186120" y="40767"/>
                </a:lnTo>
                <a:lnTo>
                  <a:pt x="1186291" y="90746"/>
                </a:lnTo>
                <a:lnTo>
                  <a:pt x="1186291" y="209515"/>
                </a:lnTo>
                <a:lnTo>
                  <a:pt x="1186120" y="259148"/>
                </a:lnTo>
                <a:lnTo>
                  <a:pt x="1185834" y="289458"/>
                </a:lnTo>
                <a:lnTo>
                  <a:pt x="1185783" y="291680"/>
                </a:lnTo>
                <a:lnTo>
                  <a:pt x="1187625" y="293420"/>
                </a:lnTo>
                <a:lnTo>
                  <a:pt x="1195118" y="292925"/>
                </a:lnTo>
                <a:lnTo>
                  <a:pt x="1200693" y="292747"/>
                </a:lnTo>
                <a:lnTo>
                  <a:pt x="1221431" y="292747"/>
                </a:lnTo>
                <a:lnTo>
                  <a:pt x="1222599" y="291680"/>
                </a:lnTo>
                <a:lnTo>
                  <a:pt x="1222240" y="250635"/>
                </a:lnTo>
                <a:lnTo>
                  <a:pt x="1222131" y="209515"/>
                </a:lnTo>
                <a:lnTo>
                  <a:pt x="1222233" y="50663"/>
                </a:lnTo>
                <a:lnTo>
                  <a:pt x="1222562" y="10413"/>
                </a:lnTo>
                <a:lnTo>
                  <a:pt x="1222600" y="8013"/>
                </a:lnTo>
                <a:lnTo>
                  <a:pt x="1222024" y="7556"/>
                </a:lnTo>
                <a:lnTo>
                  <a:pt x="1203144" y="7556"/>
                </a:lnTo>
                <a:lnTo>
                  <a:pt x="1199740" y="7340"/>
                </a:lnTo>
                <a:lnTo>
                  <a:pt x="1192247" y="6400"/>
                </a:lnTo>
                <a:lnTo>
                  <a:pt x="1187828" y="5778"/>
                </a:lnTo>
                <a:close/>
              </a:path>
              <a:path w="2035809" h="299085">
                <a:moveTo>
                  <a:pt x="1221431" y="292747"/>
                </a:moveTo>
                <a:lnTo>
                  <a:pt x="1212085" y="292747"/>
                </a:lnTo>
                <a:lnTo>
                  <a:pt x="1214726" y="292912"/>
                </a:lnTo>
                <a:lnTo>
                  <a:pt x="1220708" y="293408"/>
                </a:lnTo>
                <a:lnTo>
                  <a:pt x="1221431" y="292747"/>
                </a:lnTo>
                <a:close/>
              </a:path>
              <a:path w="2035809" h="299085">
                <a:moveTo>
                  <a:pt x="1220391" y="6261"/>
                </a:moveTo>
                <a:lnTo>
                  <a:pt x="1217660" y="6794"/>
                </a:lnTo>
                <a:lnTo>
                  <a:pt x="1213342" y="7340"/>
                </a:lnTo>
                <a:lnTo>
                  <a:pt x="1209939" y="7556"/>
                </a:lnTo>
                <a:lnTo>
                  <a:pt x="1222024" y="7556"/>
                </a:lnTo>
                <a:lnTo>
                  <a:pt x="1220391" y="6261"/>
                </a:lnTo>
                <a:close/>
              </a:path>
              <a:path w="2035809" h="299085">
                <a:moveTo>
                  <a:pt x="942413" y="5448"/>
                </a:moveTo>
                <a:lnTo>
                  <a:pt x="942732" y="28397"/>
                </a:lnTo>
                <a:lnTo>
                  <a:pt x="942968" y="78684"/>
                </a:lnTo>
                <a:lnTo>
                  <a:pt x="942966" y="215377"/>
                </a:lnTo>
                <a:lnTo>
                  <a:pt x="942831" y="256850"/>
                </a:lnTo>
                <a:lnTo>
                  <a:pt x="942527" y="289509"/>
                </a:lnTo>
                <a:lnTo>
                  <a:pt x="942489" y="291680"/>
                </a:lnTo>
                <a:lnTo>
                  <a:pt x="944318" y="293420"/>
                </a:lnTo>
                <a:lnTo>
                  <a:pt x="951824" y="292912"/>
                </a:lnTo>
                <a:lnTo>
                  <a:pt x="957399" y="292747"/>
                </a:lnTo>
                <a:lnTo>
                  <a:pt x="980480" y="292747"/>
                </a:lnTo>
                <a:lnTo>
                  <a:pt x="981616" y="291680"/>
                </a:lnTo>
                <a:lnTo>
                  <a:pt x="981592" y="289509"/>
                </a:lnTo>
                <a:lnTo>
                  <a:pt x="981164" y="271800"/>
                </a:lnTo>
                <a:lnTo>
                  <a:pt x="980926" y="251447"/>
                </a:lnTo>
                <a:lnTo>
                  <a:pt x="980792" y="215377"/>
                </a:lnTo>
                <a:lnTo>
                  <a:pt x="980678" y="150571"/>
                </a:lnTo>
                <a:lnTo>
                  <a:pt x="1089527" y="150571"/>
                </a:lnTo>
                <a:lnTo>
                  <a:pt x="1088844" y="146443"/>
                </a:lnTo>
                <a:lnTo>
                  <a:pt x="1088641" y="143890"/>
                </a:lnTo>
                <a:lnTo>
                  <a:pt x="1088641" y="138582"/>
                </a:lnTo>
                <a:lnTo>
                  <a:pt x="1088882" y="135229"/>
                </a:lnTo>
                <a:lnTo>
                  <a:pt x="1089564" y="130848"/>
                </a:lnTo>
                <a:lnTo>
                  <a:pt x="982139" y="130848"/>
                </a:lnTo>
                <a:lnTo>
                  <a:pt x="981935" y="112480"/>
                </a:lnTo>
                <a:lnTo>
                  <a:pt x="981493" y="78684"/>
                </a:lnTo>
                <a:lnTo>
                  <a:pt x="981137" y="47471"/>
                </a:lnTo>
                <a:lnTo>
                  <a:pt x="981097" y="28625"/>
                </a:lnTo>
                <a:lnTo>
                  <a:pt x="1098655" y="28625"/>
                </a:lnTo>
                <a:lnTo>
                  <a:pt x="1098407" y="21081"/>
                </a:lnTo>
                <a:lnTo>
                  <a:pt x="1098407" y="15290"/>
                </a:lnTo>
                <a:lnTo>
                  <a:pt x="1098598" y="12534"/>
                </a:lnTo>
                <a:lnTo>
                  <a:pt x="1099253" y="7556"/>
                </a:lnTo>
                <a:lnTo>
                  <a:pt x="1018499" y="7556"/>
                </a:lnTo>
                <a:lnTo>
                  <a:pt x="999423" y="7396"/>
                </a:lnTo>
                <a:lnTo>
                  <a:pt x="980462" y="6921"/>
                </a:lnTo>
                <a:lnTo>
                  <a:pt x="942413" y="5448"/>
                </a:lnTo>
                <a:close/>
              </a:path>
              <a:path w="2035809" h="299085">
                <a:moveTo>
                  <a:pt x="980480" y="292747"/>
                </a:moveTo>
                <a:lnTo>
                  <a:pt x="968943" y="292747"/>
                </a:lnTo>
                <a:lnTo>
                  <a:pt x="972995" y="292912"/>
                </a:lnTo>
                <a:lnTo>
                  <a:pt x="979776" y="293408"/>
                </a:lnTo>
                <a:lnTo>
                  <a:pt x="980480" y="292747"/>
                </a:lnTo>
                <a:close/>
              </a:path>
              <a:path w="2035809" h="299085">
                <a:moveTo>
                  <a:pt x="1089527" y="150571"/>
                </a:moveTo>
                <a:lnTo>
                  <a:pt x="1009152" y="150571"/>
                </a:lnTo>
                <a:lnTo>
                  <a:pt x="1016557" y="150597"/>
                </a:lnTo>
                <a:lnTo>
                  <a:pt x="1031220" y="150806"/>
                </a:lnTo>
                <a:lnTo>
                  <a:pt x="1045633" y="151211"/>
                </a:lnTo>
                <a:lnTo>
                  <a:pt x="1073160" y="152361"/>
                </a:lnTo>
                <a:lnTo>
                  <a:pt x="1079459" y="152806"/>
                </a:lnTo>
                <a:lnTo>
                  <a:pt x="1087714" y="153619"/>
                </a:lnTo>
                <a:lnTo>
                  <a:pt x="1089648" y="151458"/>
                </a:lnTo>
                <a:lnTo>
                  <a:pt x="1089527" y="150571"/>
                </a:lnTo>
                <a:close/>
              </a:path>
              <a:path w="2035809" h="299085">
                <a:moveTo>
                  <a:pt x="1087752" y="127622"/>
                </a:moveTo>
                <a:lnTo>
                  <a:pt x="1010026" y="130638"/>
                </a:lnTo>
                <a:lnTo>
                  <a:pt x="982139" y="130848"/>
                </a:lnTo>
                <a:lnTo>
                  <a:pt x="1089564" y="130848"/>
                </a:lnTo>
                <a:lnTo>
                  <a:pt x="1089637" y="130376"/>
                </a:lnTo>
                <a:lnTo>
                  <a:pt x="1089706" y="129638"/>
                </a:lnTo>
                <a:lnTo>
                  <a:pt x="1087752" y="127622"/>
                </a:lnTo>
                <a:close/>
              </a:path>
              <a:path w="2035809" h="299085">
                <a:moveTo>
                  <a:pt x="1098655" y="28625"/>
                </a:moveTo>
                <a:lnTo>
                  <a:pt x="981097" y="28625"/>
                </a:lnTo>
                <a:lnTo>
                  <a:pt x="986527" y="28651"/>
                </a:lnTo>
                <a:lnTo>
                  <a:pt x="1006815" y="29044"/>
                </a:lnTo>
                <a:lnTo>
                  <a:pt x="1069212" y="34033"/>
                </a:lnTo>
                <a:lnTo>
                  <a:pt x="1097112" y="38201"/>
                </a:lnTo>
                <a:lnTo>
                  <a:pt x="1099283" y="36233"/>
                </a:lnTo>
                <a:lnTo>
                  <a:pt x="1098655" y="28625"/>
                </a:lnTo>
                <a:close/>
              </a:path>
              <a:path w="2035809" h="299085">
                <a:moveTo>
                  <a:pt x="1097404" y="5537"/>
                </a:moveTo>
                <a:lnTo>
                  <a:pt x="1057183" y="6921"/>
                </a:lnTo>
                <a:lnTo>
                  <a:pt x="1037731" y="7396"/>
                </a:lnTo>
                <a:lnTo>
                  <a:pt x="1018499" y="7556"/>
                </a:lnTo>
                <a:lnTo>
                  <a:pt x="1099253" y="7556"/>
                </a:lnTo>
                <a:lnTo>
                  <a:pt x="1099144" y="7396"/>
                </a:lnTo>
                <a:lnTo>
                  <a:pt x="1097404" y="5537"/>
                </a:lnTo>
                <a:close/>
              </a:path>
              <a:path w="2035809" h="299085">
                <a:moveTo>
                  <a:pt x="668535" y="67449"/>
                </a:moveTo>
                <a:lnTo>
                  <a:pt x="618042" y="67449"/>
                </a:lnTo>
                <a:lnTo>
                  <a:pt x="645016" y="96575"/>
                </a:lnTo>
                <a:lnTo>
                  <a:pt x="697381" y="155392"/>
                </a:lnTo>
                <a:lnTo>
                  <a:pt x="724354" y="184746"/>
                </a:lnTo>
                <a:lnTo>
                  <a:pt x="751579" y="213836"/>
                </a:lnTo>
                <a:lnTo>
                  <a:pt x="778010" y="242582"/>
                </a:lnTo>
                <a:lnTo>
                  <a:pt x="803648" y="270986"/>
                </a:lnTo>
                <a:lnTo>
                  <a:pt x="828494" y="299046"/>
                </a:lnTo>
                <a:lnTo>
                  <a:pt x="841308" y="299046"/>
                </a:lnTo>
                <a:lnTo>
                  <a:pt x="841200" y="226466"/>
                </a:lnTo>
                <a:lnTo>
                  <a:pt x="815134" y="226466"/>
                </a:lnTo>
                <a:lnTo>
                  <a:pt x="796356" y="206505"/>
                </a:lnTo>
                <a:lnTo>
                  <a:pt x="668535" y="67449"/>
                </a:lnTo>
                <a:close/>
              </a:path>
              <a:path w="2035809" h="299085">
                <a:moveTo>
                  <a:pt x="617613" y="292747"/>
                </a:moveTo>
                <a:lnTo>
                  <a:pt x="605241" y="292747"/>
                </a:lnTo>
                <a:lnTo>
                  <a:pt x="615960" y="294258"/>
                </a:lnTo>
                <a:lnTo>
                  <a:pt x="617613" y="292747"/>
                </a:lnTo>
                <a:close/>
              </a:path>
              <a:path w="2035809" h="299085">
                <a:moveTo>
                  <a:pt x="606574" y="0"/>
                </a:moveTo>
                <a:lnTo>
                  <a:pt x="591144" y="0"/>
                </a:lnTo>
                <a:lnTo>
                  <a:pt x="591191" y="44357"/>
                </a:lnTo>
                <a:lnTo>
                  <a:pt x="590964" y="96575"/>
                </a:lnTo>
                <a:lnTo>
                  <a:pt x="590591" y="155392"/>
                </a:lnTo>
                <a:lnTo>
                  <a:pt x="590040" y="221794"/>
                </a:lnTo>
                <a:lnTo>
                  <a:pt x="588702" y="265641"/>
                </a:lnTo>
                <a:lnTo>
                  <a:pt x="586203" y="291312"/>
                </a:lnTo>
                <a:lnTo>
                  <a:pt x="588134" y="293319"/>
                </a:lnTo>
                <a:lnTo>
                  <a:pt x="593989" y="292874"/>
                </a:lnTo>
                <a:lnTo>
                  <a:pt x="597646" y="292747"/>
                </a:lnTo>
                <a:lnTo>
                  <a:pt x="617613" y="292747"/>
                </a:lnTo>
                <a:lnTo>
                  <a:pt x="618030" y="292366"/>
                </a:lnTo>
                <a:lnTo>
                  <a:pt x="617725" y="287832"/>
                </a:lnTo>
                <a:lnTo>
                  <a:pt x="617572" y="285076"/>
                </a:lnTo>
                <a:lnTo>
                  <a:pt x="617465" y="282536"/>
                </a:lnTo>
                <a:lnTo>
                  <a:pt x="617576" y="160865"/>
                </a:lnTo>
                <a:lnTo>
                  <a:pt x="617744" y="115328"/>
                </a:lnTo>
                <a:lnTo>
                  <a:pt x="617836" y="96575"/>
                </a:lnTo>
                <a:lnTo>
                  <a:pt x="618042" y="67449"/>
                </a:lnTo>
                <a:lnTo>
                  <a:pt x="668535" y="67449"/>
                </a:lnTo>
                <a:lnTo>
                  <a:pt x="612111" y="6007"/>
                </a:lnTo>
                <a:lnTo>
                  <a:pt x="606574" y="0"/>
                </a:lnTo>
                <a:close/>
              </a:path>
              <a:path w="2035809" h="299085">
                <a:moveTo>
                  <a:pt x="814283" y="6045"/>
                </a:moveTo>
                <a:lnTo>
                  <a:pt x="812229" y="7746"/>
                </a:lnTo>
                <a:lnTo>
                  <a:pt x="812169" y="10096"/>
                </a:lnTo>
                <a:lnTo>
                  <a:pt x="813082" y="28751"/>
                </a:lnTo>
                <a:lnTo>
                  <a:pt x="813756" y="46147"/>
                </a:lnTo>
                <a:lnTo>
                  <a:pt x="814930" y="103359"/>
                </a:lnTo>
                <a:lnTo>
                  <a:pt x="815196" y="206505"/>
                </a:lnTo>
                <a:lnTo>
                  <a:pt x="815134" y="226466"/>
                </a:lnTo>
                <a:lnTo>
                  <a:pt x="841200" y="226466"/>
                </a:lnTo>
                <a:lnTo>
                  <a:pt x="841080" y="125945"/>
                </a:lnTo>
                <a:lnTo>
                  <a:pt x="841172" y="22289"/>
                </a:lnTo>
                <a:lnTo>
                  <a:pt x="841245" y="7746"/>
                </a:lnTo>
                <a:lnTo>
                  <a:pt x="840993" y="7543"/>
                </a:lnTo>
                <a:lnTo>
                  <a:pt x="823566" y="7543"/>
                </a:lnTo>
                <a:lnTo>
                  <a:pt x="820341" y="7200"/>
                </a:lnTo>
                <a:lnTo>
                  <a:pt x="814283" y="6045"/>
                </a:lnTo>
                <a:close/>
              </a:path>
              <a:path w="2035809" h="299085">
                <a:moveTo>
                  <a:pt x="839086" y="6007"/>
                </a:moveTo>
                <a:lnTo>
                  <a:pt x="832660" y="7175"/>
                </a:lnTo>
                <a:lnTo>
                  <a:pt x="828850" y="7543"/>
                </a:lnTo>
                <a:lnTo>
                  <a:pt x="840993" y="7543"/>
                </a:lnTo>
                <a:lnTo>
                  <a:pt x="839086" y="6007"/>
                </a:lnTo>
                <a:close/>
              </a:path>
              <a:path w="2035809" h="299085">
                <a:moveTo>
                  <a:pt x="276426" y="292747"/>
                </a:moveTo>
                <a:lnTo>
                  <a:pt x="263192" y="292747"/>
                </a:lnTo>
                <a:lnTo>
                  <a:pt x="269008" y="292925"/>
                </a:lnTo>
                <a:lnTo>
                  <a:pt x="275409" y="293433"/>
                </a:lnTo>
                <a:lnTo>
                  <a:pt x="276426" y="292747"/>
                </a:lnTo>
                <a:close/>
              </a:path>
              <a:path w="2035809" h="299085">
                <a:moveTo>
                  <a:pt x="463410" y="179279"/>
                </a:moveTo>
                <a:lnTo>
                  <a:pt x="369641" y="179279"/>
                </a:lnTo>
                <a:lnTo>
                  <a:pt x="421408" y="179489"/>
                </a:lnTo>
                <a:lnTo>
                  <a:pt x="424486" y="186966"/>
                </a:lnTo>
                <a:lnTo>
                  <a:pt x="427996" y="195179"/>
                </a:lnTo>
                <a:lnTo>
                  <a:pt x="431617" y="203574"/>
                </a:lnTo>
                <a:lnTo>
                  <a:pt x="435023" y="211594"/>
                </a:lnTo>
                <a:lnTo>
                  <a:pt x="450570" y="249157"/>
                </a:lnTo>
                <a:lnTo>
                  <a:pt x="464106" y="284848"/>
                </a:lnTo>
                <a:lnTo>
                  <a:pt x="466506" y="292315"/>
                </a:lnTo>
                <a:lnTo>
                  <a:pt x="468144" y="293395"/>
                </a:lnTo>
                <a:lnTo>
                  <a:pt x="472767" y="292900"/>
                </a:lnTo>
                <a:lnTo>
                  <a:pt x="475523" y="292747"/>
                </a:lnTo>
                <a:lnTo>
                  <a:pt x="511456" y="292747"/>
                </a:lnTo>
                <a:lnTo>
                  <a:pt x="513166" y="290334"/>
                </a:lnTo>
                <a:lnTo>
                  <a:pt x="511997" y="287781"/>
                </a:lnTo>
                <a:lnTo>
                  <a:pt x="496541" y="253509"/>
                </a:lnTo>
                <a:lnTo>
                  <a:pt x="463410" y="179279"/>
                </a:lnTo>
                <a:close/>
              </a:path>
              <a:path w="2035809" h="299085">
                <a:moveTo>
                  <a:pt x="384007" y="0"/>
                </a:moveTo>
                <a:lnTo>
                  <a:pt x="375930" y="0"/>
                </a:lnTo>
                <a:lnTo>
                  <a:pt x="359382" y="37380"/>
                </a:lnTo>
                <a:lnTo>
                  <a:pt x="342887" y="74447"/>
                </a:lnTo>
                <a:lnTo>
                  <a:pt x="326445" y="111199"/>
                </a:lnTo>
                <a:lnTo>
                  <a:pt x="310055" y="147637"/>
                </a:lnTo>
                <a:lnTo>
                  <a:pt x="294241" y="182527"/>
                </a:lnTo>
                <a:lnTo>
                  <a:pt x="278232" y="217511"/>
                </a:lnTo>
                <a:lnTo>
                  <a:pt x="262027" y="252588"/>
                </a:lnTo>
                <a:lnTo>
                  <a:pt x="244434" y="290296"/>
                </a:lnTo>
                <a:lnTo>
                  <a:pt x="246402" y="293204"/>
                </a:lnTo>
                <a:lnTo>
                  <a:pt x="252219" y="292836"/>
                </a:lnTo>
                <a:lnTo>
                  <a:pt x="255343" y="292747"/>
                </a:lnTo>
                <a:lnTo>
                  <a:pt x="276426" y="292747"/>
                </a:lnTo>
                <a:lnTo>
                  <a:pt x="277051" y="292315"/>
                </a:lnTo>
                <a:lnTo>
                  <a:pt x="293265" y="244728"/>
                </a:lnTo>
                <a:lnTo>
                  <a:pt x="311425" y="196110"/>
                </a:lnTo>
                <a:lnTo>
                  <a:pt x="463410" y="179279"/>
                </a:lnTo>
                <a:lnTo>
                  <a:pt x="454845" y="160035"/>
                </a:lnTo>
                <a:lnTo>
                  <a:pt x="399674" y="160035"/>
                </a:lnTo>
                <a:lnTo>
                  <a:pt x="327492" y="159778"/>
                </a:lnTo>
                <a:lnTo>
                  <a:pt x="372323" y="58927"/>
                </a:lnTo>
                <a:lnTo>
                  <a:pt x="409958" y="58927"/>
                </a:lnTo>
                <a:lnTo>
                  <a:pt x="394388" y="23725"/>
                </a:lnTo>
                <a:lnTo>
                  <a:pt x="384007" y="0"/>
                </a:lnTo>
                <a:close/>
              </a:path>
              <a:path w="2035809" h="299085">
                <a:moveTo>
                  <a:pt x="511456" y="292747"/>
                </a:moveTo>
                <a:lnTo>
                  <a:pt x="502637" y="292747"/>
                </a:lnTo>
                <a:lnTo>
                  <a:pt x="505495" y="292836"/>
                </a:lnTo>
                <a:lnTo>
                  <a:pt x="511159" y="293166"/>
                </a:lnTo>
                <a:lnTo>
                  <a:pt x="511456" y="292747"/>
                </a:lnTo>
                <a:close/>
              </a:path>
              <a:path w="2035809" h="299085">
                <a:moveTo>
                  <a:pt x="409958" y="58927"/>
                </a:moveTo>
                <a:lnTo>
                  <a:pt x="372323" y="58927"/>
                </a:lnTo>
                <a:lnTo>
                  <a:pt x="415782" y="159943"/>
                </a:lnTo>
                <a:lnTo>
                  <a:pt x="399674" y="160035"/>
                </a:lnTo>
                <a:lnTo>
                  <a:pt x="454845" y="160035"/>
                </a:lnTo>
                <a:lnTo>
                  <a:pt x="409958" y="58927"/>
                </a:lnTo>
                <a:close/>
              </a:path>
              <a:path w="2035809" h="299085">
                <a:moveTo>
                  <a:pt x="130134" y="27266"/>
                </a:moveTo>
                <a:lnTo>
                  <a:pt x="90395" y="27266"/>
                </a:lnTo>
                <a:lnTo>
                  <a:pt x="90953" y="48888"/>
                </a:lnTo>
                <a:lnTo>
                  <a:pt x="91350" y="70565"/>
                </a:lnTo>
                <a:lnTo>
                  <a:pt x="91587" y="92298"/>
                </a:lnTo>
                <a:lnTo>
                  <a:pt x="91599" y="200009"/>
                </a:lnTo>
                <a:lnTo>
                  <a:pt x="91399" y="213694"/>
                </a:lnTo>
                <a:lnTo>
                  <a:pt x="90101" y="253047"/>
                </a:lnTo>
                <a:lnTo>
                  <a:pt x="88363" y="291604"/>
                </a:lnTo>
                <a:lnTo>
                  <a:pt x="90218" y="293420"/>
                </a:lnTo>
                <a:lnTo>
                  <a:pt x="97723" y="292912"/>
                </a:lnTo>
                <a:lnTo>
                  <a:pt x="103273" y="292747"/>
                </a:lnTo>
                <a:lnTo>
                  <a:pt x="131006" y="292747"/>
                </a:lnTo>
                <a:lnTo>
                  <a:pt x="132166" y="291642"/>
                </a:lnTo>
                <a:lnTo>
                  <a:pt x="130428" y="253040"/>
                </a:lnTo>
                <a:lnTo>
                  <a:pt x="129126" y="213694"/>
                </a:lnTo>
                <a:lnTo>
                  <a:pt x="128929" y="200009"/>
                </a:lnTo>
                <a:lnTo>
                  <a:pt x="128943" y="92298"/>
                </a:lnTo>
                <a:lnTo>
                  <a:pt x="129180" y="70565"/>
                </a:lnTo>
                <a:lnTo>
                  <a:pt x="129576" y="48888"/>
                </a:lnTo>
                <a:lnTo>
                  <a:pt x="130134" y="27266"/>
                </a:lnTo>
                <a:close/>
              </a:path>
              <a:path w="2035809" h="299085">
                <a:moveTo>
                  <a:pt x="131006" y="292747"/>
                </a:moveTo>
                <a:lnTo>
                  <a:pt x="114983" y="292747"/>
                </a:lnTo>
                <a:lnTo>
                  <a:pt x="122107" y="292925"/>
                </a:lnTo>
                <a:lnTo>
                  <a:pt x="130299" y="293420"/>
                </a:lnTo>
                <a:lnTo>
                  <a:pt x="131006" y="292747"/>
                </a:lnTo>
                <a:close/>
              </a:path>
              <a:path w="2035809" h="299085">
                <a:moveTo>
                  <a:pt x="219653" y="27266"/>
                </a:moveTo>
                <a:lnTo>
                  <a:pt x="137500" y="27266"/>
                </a:lnTo>
                <a:lnTo>
                  <a:pt x="161388" y="27609"/>
                </a:lnTo>
                <a:lnTo>
                  <a:pt x="169453" y="27889"/>
                </a:lnTo>
                <a:lnTo>
                  <a:pt x="185607" y="28727"/>
                </a:lnTo>
                <a:lnTo>
                  <a:pt x="193265" y="30187"/>
                </a:lnTo>
                <a:lnTo>
                  <a:pt x="206283" y="31673"/>
                </a:lnTo>
                <a:lnTo>
                  <a:pt x="218183" y="33756"/>
                </a:lnTo>
                <a:lnTo>
                  <a:pt x="220278" y="31673"/>
                </a:lnTo>
                <a:lnTo>
                  <a:pt x="220375" y="31457"/>
                </a:lnTo>
                <a:lnTo>
                  <a:pt x="219653" y="27266"/>
                </a:lnTo>
                <a:close/>
              </a:path>
              <a:path w="2035809" h="299085">
                <a:moveTo>
                  <a:pt x="1826" y="5511"/>
                </a:moveTo>
                <a:lnTo>
                  <a:pt x="0" y="7658"/>
                </a:lnTo>
                <a:lnTo>
                  <a:pt x="1201" y="13512"/>
                </a:lnTo>
                <a:lnTo>
                  <a:pt x="1559" y="16255"/>
                </a:lnTo>
                <a:lnTo>
                  <a:pt x="1541" y="21348"/>
                </a:lnTo>
                <a:lnTo>
                  <a:pt x="1216" y="25222"/>
                </a:lnTo>
                <a:lnTo>
                  <a:pt x="152" y="31457"/>
                </a:lnTo>
                <a:lnTo>
                  <a:pt x="2410" y="33731"/>
                </a:lnTo>
                <a:lnTo>
                  <a:pt x="9471" y="32423"/>
                </a:lnTo>
                <a:lnTo>
                  <a:pt x="14348" y="31457"/>
                </a:lnTo>
                <a:lnTo>
                  <a:pt x="27124" y="30505"/>
                </a:lnTo>
                <a:lnTo>
                  <a:pt x="34922" y="28727"/>
                </a:lnTo>
                <a:lnTo>
                  <a:pt x="51076" y="27889"/>
                </a:lnTo>
                <a:lnTo>
                  <a:pt x="59153" y="27609"/>
                </a:lnTo>
                <a:lnTo>
                  <a:pt x="83017" y="27266"/>
                </a:lnTo>
                <a:lnTo>
                  <a:pt x="219653" y="27266"/>
                </a:lnTo>
                <a:lnTo>
                  <a:pt x="219294" y="25145"/>
                </a:lnTo>
                <a:lnTo>
                  <a:pt x="218970" y="21348"/>
                </a:lnTo>
                <a:lnTo>
                  <a:pt x="218999" y="16255"/>
                </a:lnTo>
                <a:lnTo>
                  <a:pt x="219354" y="13436"/>
                </a:lnTo>
                <a:lnTo>
                  <a:pt x="220532" y="7658"/>
                </a:lnTo>
                <a:lnTo>
                  <a:pt x="219001" y="5873"/>
                </a:lnTo>
                <a:lnTo>
                  <a:pt x="110228" y="5873"/>
                </a:lnTo>
                <a:lnTo>
                  <a:pt x="4213" y="5549"/>
                </a:lnTo>
                <a:lnTo>
                  <a:pt x="1826" y="5511"/>
                </a:lnTo>
                <a:close/>
              </a:path>
              <a:path w="2035809" h="299085">
                <a:moveTo>
                  <a:pt x="218691" y="5511"/>
                </a:moveTo>
                <a:lnTo>
                  <a:pt x="216291" y="5549"/>
                </a:lnTo>
                <a:lnTo>
                  <a:pt x="110228" y="5873"/>
                </a:lnTo>
                <a:lnTo>
                  <a:pt x="219001" y="5873"/>
                </a:lnTo>
                <a:lnTo>
                  <a:pt x="218691" y="5511"/>
                </a:lnTo>
                <a:close/>
              </a:path>
            </a:pathLst>
          </a:custGeom>
          <a:solidFill>
            <a:srgbClr val="B51631"/>
          </a:solidFill>
        </p:spPr>
        <p:txBody>
          <a:bodyPr wrap="square" lIns="0" tIns="0" rIns="0" bIns="0" rtlCol="0"/>
          <a:lstStyle/>
          <a:p>
            <a:endParaRPr/>
          </a:p>
        </p:txBody>
      </p:sp>
    </p:spTree>
    <p:extLst>
      <p:ext uri="{BB962C8B-B14F-4D97-AF65-F5344CB8AC3E}">
        <p14:creationId xmlns:p14="http://schemas.microsoft.com/office/powerpoint/2010/main" val="46382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E1A8-53DD-A3D7-9C26-8138B2BF0C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2F2034-A230-851B-251B-8929AA26A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870DC1-2A42-9DEE-F1FD-38F09D9576E4}"/>
              </a:ext>
            </a:extLst>
          </p:cNvPr>
          <p:cNvSpPr>
            <a:spLocks noGrp="1"/>
          </p:cNvSpPr>
          <p:nvPr>
            <p:ph type="dt" sz="half" idx="10"/>
          </p:nvPr>
        </p:nvSpPr>
        <p:spPr/>
        <p:txBody>
          <a:bodyPr/>
          <a:lstStyle/>
          <a:p>
            <a:fld id="{E2498A34-0AE7-4368-90C2-4D7417B4D125}" type="datetimeFigureOut">
              <a:rPr lang="en-GB" smtClean="0"/>
              <a:t>12/03/2024</a:t>
            </a:fld>
            <a:endParaRPr lang="en-GB"/>
          </a:p>
        </p:txBody>
      </p:sp>
      <p:sp>
        <p:nvSpPr>
          <p:cNvPr id="5" name="Footer Placeholder 4">
            <a:extLst>
              <a:ext uri="{FF2B5EF4-FFF2-40B4-BE49-F238E27FC236}">
                <a16:creationId xmlns:a16="http://schemas.microsoft.com/office/drawing/2014/main" id="{C284DBDB-950E-1579-66FC-FEF0E8DFBF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C26177-619F-5D50-A2A7-1292A2297792}"/>
              </a:ext>
            </a:extLst>
          </p:cNvPr>
          <p:cNvSpPr>
            <a:spLocks noGrp="1"/>
          </p:cNvSpPr>
          <p:nvPr>
            <p:ph type="sldNum" sz="quarter" idx="12"/>
          </p:nvPr>
        </p:nvSpPr>
        <p:spPr/>
        <p:txBody>
          <a:bodyPr/>
          <a:lstStyle/>
          <a:p>
            <a:fld id="{D33F903B-2494-44F6-A324-987915FA51B0}" type="slidenum">
              <a:rPr lang="en-GB" smtClean="0"/>
              <a:t>‹#›</a:t>
            </a:fld>
            <a:endParaRPr lang="en-GB"/>
          </a:p>
        </p:txBody>
      </p:sp>
    </p:spTree>
    <p:extLst>
      <p:ext uri="{BB962C8B-B14F-4D97-AF65-F5344CB8AC3E}">
        <p14:creationId xmlns:p14="http://schemas.microsoft.com/office/powerpoint/2010/main" val="211906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EEDE-3715-4595-A852-40A39DB83F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700127-12C8-54EC-7C7A-5893C27BC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1BFDF6-7F6B-610E-F6F1-BAFC3D1D1D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EAF612-8E70-39B9-CF89-FB7C57D11B53}"/>
              </a:ext>
            </a:extLst>
          </p:cNvPr>
          <p:cNvSpPr>
            <a:spLocks noGrp="1"/>
          </p:cNvSpPr>
          <p:nvPr>
            <p:ph type="dt" sz="half" idx="10"/>
          </p:nvPr>
        </p:nvSpPr>
        <p:spPr/>
        <p:txBody>
          <a:bodyPr/>
          <a:lstStyle/>
          <a:p>
            <a:fld id="{E2498A34-0AE7-4368-90C2-4D7417B4D125}" type="datetimeFigureOut">
              <a:rPr lang="en-GB" smtClean="0"/>
              <a:t>12/03/2024</a:t>
            </a:fld>
            <a:endParaRPr lang="en-GB"/>
          </a:p>
        </p:txBody>
      </p:sp>
      <p:sp>
        <p:nvSpPr>
          <p:cNvPr id="6" name="Footer Placeholder 5">
            <a:extLst>
              <a:ext uri="{FF2B5EF4-FFF2-40B4-BE49-F238E27FC236}">
                <a16:creationId xmlns:a16="http://schemas.microsoft.com/office/drawing/2014/main" id="{74D7EB11-E8CC-3E64-6E20-393D02E3C2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08137C-B8D4-4ED6-2411-2F3FFF6029BF}"/>
              </a:ext>
            </a:extLst>
          </p:cNvPr>
          <p:cNvSpPr>
            <a:spLocks noGrp="1"/>
          </p:cNvSpPr>
          <p:nvPr>
            <p:ph type="sldNum" sz="quarter" idx="12"/>
          </p:nvPr>
        </p:nvSpPr>
        <p:spPr/>
        <p:txBody>
          <a:bodyPr/>
          <a:lstStyle/>
          <a:p>
            <a:fld id="{D33F903B-2494-44F6-A324-987915FA51B0}" type="slidenum">
              <a:rPr lang="en-GB" smtClean="0"/>
              <a:t>‹#›</a:t>
            </a:fld>
            <a:endParaRPr lang="en-GB"/>
          </a:p>
        </p:txBody>
      </p:sp>
    </p:spTree>
    <p:extLst>
      <p:ext uri="{BB962C8B-B14F-4D97-AF65-F5344CB8AC3E}">
        <p14:creationId xmlns:p14="http://schemas.microsoft.com/office/powerpoint/2010/main" val="2023201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DA29-274A-3E65-8379-5DCAE18A561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0C843A-D576-2143-31CF-6F362EF36F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F01EEB-7FDB-31D4-0FB5-A6932586A2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E14E20-1CFF-024C-F2A1-47BE7BCE72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F1CDE-C927-65E5-FB80-0268EEAD31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3C4446-1D02-3E8E-6A8B-A375EFEA9FB6}"/>
              </a:ext>
            </a:extLst>
          </p:cNvPr>
          <p:cNvSpPr>
            <a:spLocks noGrp="1"/>
          </p:cNvSpPr>
          <p:nvPr>
            <p:ph type="dt" sz="half" idx="10"/>
          </p:nvPr>
        </p:nvSpPr>
        <p:spPr/>
        <p:txBody>
          <a:bodyPr/>
          <a:lstStyle/>
          <a:p>
            <a:fld id="{E2498A34-0AE7-4368-90C2-4D7417B4D125}" type="datetimeFigureOut">
              <a:rPr lang="en-GB" smtClean="0"/>
              <a:t>12/03/2024</a:t>
            </a:fld>
            <a:endParaRPr lang="en-GB"/>
          </a:p>
        </p:txBody>
      </p:sp>
      <p:sp>
        <p:nvSpPr>
          <p:cNvPr id="8" name="Footer Placeholder 7">
            <a:extLst>
              <a:ext uri="{FF2B5EF4-FFF2-40B4-BE49-F238E27FC236}">
                <a16:creationId xmlns:a16="http://schemas.microsoft.com/office/drawing/2014/main" id="{127E8E2F-4EB0-C662-6857-CB6E75FE47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BD5491-597D-65D7-88F2-90B8D3FF42D9}"/>
              </a:ext>
            </a:extLst>
          </p:cNvPr>
          <p:cNvSpPr>
            <a:spLocks noGrp="1"/>
          </p:cNvSpPr>
          <p:nvPr>
            <p:ph type="sldNum" sz="quarter" idx="12"/>
          </p:nvPr>
        </p:nvSpPr>
        <p:spPr/>
        <p:txBody>
          <a:bodyPr/>
          <a:lstStyle/>
          <a:p>
            <a:fld id="{D33F903B-2494-44F6-A324-987915FA51B0}" type="slidenum">
              <a:rPr lang="en-GB" smtClean="0"/>
              <a:t>‹#›</a:t>
            </a:fld>
            <a:endParaRPr lang="en-GB"/>
          </a:p>
        </p:txBody>
      </p:sp>
    </p:spTree>
    <p:extLst>
      <p:ext uri="{BB962C8B-B14F-4D97-AF65-F5344CB8AC3E}">
        <p14:creationId xmlns:p14="http://schemas.microsoft.com/office/powerpoint/2010/main" val="3693300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A301-A033-F705-2074-947FCF3076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8792A23-7A54-8BE0-905B-A9392E5C64AC}"/>
              </a:ext>
            </a:extLst>
          </p:cNvPr>
          <p:cNvSpPr>
            <a:spLocks noGrp="1"/>
          </p:cNvSpPr>
          <p:nvPr>
            <p:ph type="dt" sz="half" idx="10"/>
          </p:nvPr>
        </p:nvSpPr>
        <p:spPr/>
        <p:txBody>
          <a:bodyPr/>
          <a:lstStyle/>
          <a:p>
            <a:fld id="{E2498A34-0AE7-4368-90C2-4D7417B4D125}" type="datetimeFigureOut">
              <a:rPr lang="en-GB" smtClean="0"/>
              <a:t>12/03/2024</a:t>
            </a:fld>
            <a:endParaRPr lang="en-GB"/>
          </a:p>
        </p:txBody>
      </p:sp>
      <p:sp>
        <p:nvSpPr>
          <p:cNvPr id="4" name="Footer Placeholder 3">
            <a:extLst>
              <a:ext uri="{FF2B5EF4-FFF2-40B4-BE49-F238E27FC236}">
                <a16:creationId xmlns:a16="http://schemas.microsoft.com/office/drawing/2014/main" id="{EC18A651-163C-1619-A6AA-C4B1015934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4A7D5D-DA00-869C-EF0F-A56B7E1E3B54}"/>
              </a:ext>
            </a:extLst>
          </p:cNvPr>
          <p:cNvSpPr>
            <a:spLocks noGrp="1"/>
          </p:cNvSpPr>
          <p:nvPr>
            <p:ph type="sldNum" sz="quarter" idx="12"/>
          </p:nvPr>
        </p:nvSpPr>
        <p:spPr/>
        <p:txBody>
          <a:bodyPr/>
          <a:lstStyle/>
          <a:p>
            <a:fld id="{D33F903B-2494-44F6-A324-987915FA51B0}" type="slidenum">
              <a:rPr lang="en-GB" smtClean="0"/>
              <a:t>‹#›</a:t>
            </a:fld>
            <a:endParaRPr lang="en-GB"/>
          </a:p>
        </p:txBody>
      </p:sp>
    </p:spTree>
    <p:extLst>
      <p:ext uri="{BB962C8B-B14F-4D97-AF65-F5344CB8AC3E}">
        <p14:creationId xmlns:p14="http://schemas.microsoft.com/office/powerpoint/2010/main" val="4094443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2268AF-C9E8-E610-C198-C71C206F8B08}"/>
              </a:ext>
            </a:extLst>
          </p:cNvPr>
          <p:cNvSpPr>
            <a:spLocks noGrp="1"/>
          </p:cNvSpPr>
          <p:nvPr>
            <p:ph type="dt" sz="half" idx="10"/>
          </p:nvPr>
        </p:nvSpPr>
        <p:spPr/>
        <p:txBody>
          <a:bodyPr/>
          <a:lstStyle/>
          <a:p>
            <a:fld id="{E2498A34-0AE7-4368-90C2-4D7417B4D125}" type="datetimeFigureOut">
              <a:rPr lang="en-GB" smtClean="0"/>
              <a:t>12/03/2024</a:t>
            </a:fld>
            <a:endParaRPr lang="en-GB"/>
          </a:p>
        </p:txBody>
      </p:sp>
      <p:sp>
        <p:nvSpPr>
          <p:cNvPr id="3" name="Footer Placeholder 2">
            <a:extLst>
              <a:ext uri="{FF2B5EF4-FFF2-40B4-BE49-F238E27FC236}">
                <a16:creationId xmlns:a16="http://schemas.microsoft.com/office/drawing/2014/main" id="{02118663-60CD-A550-EDEA-4A19D95594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DADDD2-563E-076C-E87B-EE476F5FCF19}"/>
              </a:ext>
            </a:extLst>
          </p:cNvPr>
          <p:cNvSpPr>
            <a:spLocks noGrp="1"/>
          </p:cNvSpPr>
          <p:nvPr>
            <p:ph type="sldNum" sz="quarter" idx="12"/>
          </p:nvPr>
        </p:nvSpPr>
        <p:spPr/>
        <p:txBody>
          <a:bodyPr/>
          <a:lstStyle/>
          <a:p>
            <a:fld id="{D33F903B-2494-44F6-A324-987915FA51B0}" type="slidenum">
              <a:rPr lang="en-GB" smtClean="0"/>
              <a:t>‹#›</a:t>
            </a:fld>
            <a:endParaRPr lang="en-GB"/>
          </a:p>
        </p:txBody>
      </p:sp>
    </p:spTree>
    <p:extLst>
      <p:ext uri="{BB962C8B-B14F-4D97-AF65-F5344CB8AC3E}">
        <p14:creationId xmlns:p14="http://schemas.microsoft.com/office/powerpoint/2010/main" val="3100697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5A9A-C209-7DAA-21AD-40EEC7C7C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04D429-A432-0AC7-7845-84CE2037A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AB790B-DB12-E36C-D778-3007C1B18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75FC53-F801-3995-093F-84C1308E38AA}"/>
              </a:ext>
            </a:extLst>
          </p:cNvPr>
          <p:cNvSpPr>
            <a:spLocks noGrp="1"/>
          </p:cNvSpPr>
          <p:nvPr>
            <p:ph type="dt" sz="half" idx="10"/>
          </p:nvPr>
        </p:nvSpPr>
        <p:spPr/>
        <p:txBody>
          <a:bodyPr/>
          <a:lstStyle/>
          <a:p>
            <a:fld id="{E2498A34-0AE7-4368-90C2-4D7417B4D125}" type="datetimeFigureOut">
              <a:rPr lang="en-GB" smtClean="0"/>
              <a:t>12/03/2024</a:t>
            </a:fld>
            <a:endParaRPr lang="en-GB"/>
          </a:p>
        </p:txBody>
      </p:sp>
      <p:sp>
        <p:nvSpPr>
          <p:cNvPr id="6" name="Footer Placeholder 5">
            <a:extLst>
              <a:ext uri="{FF2B5EF4-FFF2-40B4-BE49-F238E27FC236}">
                <a16:creationId xmlns:a16="http://schemas.microsoft.com/office/drawing/2014/main" id="{B7F7B3F3-1E4A-14BE-1D4D-C5A7C7662E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BBDBC7-B92C-BD58-F7C2-53F77CD4E22A}"/>
              </a:ext>
            </a:extLst>
          </p:cNvPr>
          <p:cNvSpPr>
            <a:spLocks noGrp="1"/>
          </p:cNvSpPr>
          <p:nvPr>
            <p:ph type="sldNum" sz="quarter" idx="12"/>
          </p:nvPr>
        </p:nvSpPr>
        <p:spPr/>
        <p:txBody>
          <a:bodyPr/>
          <a:lstStyle/>
          <a:p>
            <a:fld id="{D33F903B-2494-44F6-A324-987915FA51B0}" type="slidenum">
              <a:rPr lang="en-GB" smtClean="0"/>
              <a:t>‹#›</a:t>
            </a:fld>
            <a:endParaRPr lang="en-GB"/>
          </a:p>
        </p:txBody>
      </p:sp>
    </p:spTree>
    <p:extLst>
      <p:ext uri="{BB962C8B-B14F-4D97-AF65-F5344CB8AC3E}">
        <p14:creationId xmlns:p14="http://schemas.microsoft.com/office/powerpoint/2010/main" val="4269557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D581-525C-8645-A49E-B478CE900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F6D61A-42C1-AC85-404A-23AF7DADA8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2B9663-3BA5-E9DF-B033-BA58EBDDE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8A49B-2804-0CE0-E6C8-B466FAC5133B}"/>
              </a:ext>
            </a:extLst>
          </p:cNvPr>
          <p:cNvSpPr>
            <a:spLocks noGrp="1"/>
          </p:cNvSpPr>
          <p:nvPr>
            <p:ph type="dt" sz="half" idx="10"/>
          </p:nvPr>
        </p:nvSpPr>
        <p:spPr/>
        <p:txBody>
          <a:bodyPr/>
          <a:lstStyle/>
          <a:p>
            <a:fld id="{E2498A34-0AE7-4368-90C2-4D7417B4D125}" type="datetimeFigureOut">
              <a:rPr lang="en-GB" smtClean="0"/>
              <a:t>12/03/2024</a:t>
            </a:fld>
            <a:endParaRPr lang="en-GB"/>
          </a:p>
        </p:txBody>
      </p:sp>
      <p:sp>
        <p:nvSpPr>
          <p:cNvPr id="6" name="Footer Placeholder 5">
            <a:extLst>
              <a:ext uri="{FF2B5EF4-FFF2-40B4-BE49-F238E27FC236}">
                <a16:creationId xmlns:a16="http://schemas.microsoft.com/office/drawing/2014/main" id="{3FF15866-9107-DCE2-4F21-A7D8495F25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87431D-3B34-0FD8-41FE-6D43FA23EA8F}"/>
              </a:ext>
            </a:extLst>
          </p:cNvPr>
          <p:cNvSpPr>
            <a:spLocks noGrp="1"/>
          </p:cNvSpPr>
          <p:nvPr>
            <p:ph type="sldNum" sz="quarter" idx="12"/>
          </p:nvPr>
        </p:nvSpPr>
        <p:spPr/>
        <p:txBody>
          <a:bodyPr/>
          <a:lstStyle/>
          <a:p>
            <a:fld id="{D33F903B-2494-44F6-A324-987915FA51B0}" type="slidenum">
              <a:rPr lang="en-GB" smtClean="0"/>
              <a:t>‹#›</a:t>
            </a:fld>
            <a:endParaRPr lang="en-GB"/>
          </a:p>
        </p:txBody>
      </p:sp>
    </p:spTree>
    <p:extLst>
      <p:ext uri="{BB962C8B-B14F-4D97-AF65-F5344CB8AC3E}">
        <p14:creationId xmlns:p14="http://schemas.microsoft.com/office/powerpoint/2010/main" val="2172733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DE1B-FF38-AC36-C29A-808D4576C5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61E314-12B1-3C74-7C1C-25F42FD5E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8147B5-DC3E-ED7B-A985-65512997AC6D}"/>
              </a:ext>
            </a:extLst>
          </p:cNvPr>
          <p:cNvSpPr>
            <a:spLocks noGrp="1"/>
          </p:cNvSpPr>
          <p:nvPr>
            <p:ph type="dt" sz="half" idx="10"/>
          </p:nvPr>
        </p:nvSpPr>
        <p:spPr/>
        <p:txBody>
          <a:bodyPr/>
          <a:lstStyle/>
          <a:p>
            <a:fld id="{E2498A34-0AE7-4368-90C2-4D7417B4D125}" type="datetimeFigureOut">
              <a:rPr lang="en-GB" smtClean="0"/>
              <a:t>12/03/2024</a:t>
            </a:fld>
            <a:endParaRPr lang="en-GB"/>
          </a:p>
        </p:txBody>
      </p:sp>
      <p:sp>
        <p:nvSpPr>
          <p:cNvPr id="5" name="Footer Placeholder 4">
            <a:extLst>
              <a:ext uri="{FF2B5EF4-FFF2-40B4-BE49-F238E27FC236}">
                <a16:creationId xmlns:a16="http://schemas.microsoft.com/office/drawing/2014/main" id="{35761E64-A3A3-43A3-7F08-51640686A4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21222A-2F51-C291-41DF-6966E1016BFB}"/>
              </a:ext>
            </a:extLst>
          </p:cNvPr>
          <p:cNvSpPr>
            <a:spLocks noGrp="1"/>
          </p:cNvSpPr>
          <p:nvPr>
            <p:ph type="sldNum" sz="quarter" idx="12"/>
          </p:nvPr>
        </p:nvSpPr>
        <p:spPr/>
        <p:txBody>
          <a:bodyPr/>
          <a:lstStyle/>
          <a:p>
            <a:fld id="{D33F903B-2494-44F6-A324-987915FA51B0}" type="slidenum">
              <a:rPr lang="en-GB" smtClean="0"/>
              <a:t>‹#›</a:t>
            </a:fld>
            <a:endParaRPr lang="en-GB"/>
          </a:p>
        </p:txBody>
      </p:sp>
    </p:spTree>
    <p:extLst>
      <p:ext uri="{BB962C8B-B14F-4D97-AF65-F5344CB8AC3E}">
        <p14:creationId xmlns:p14="http://schemas.microsoft.com/office/powerpoint/2010/main" val="2526594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D826D8-5E7F-CDC5-6295-5756868318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4B9677-6B9A-400D-FAE0-BA5CCD2A63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814E30-7D08-9F39-C623-794904DD1926}"/>
              </a:ext>
            </a:extLst>
          </p:cNvPr>
          <p:cNvSpPr>
            <a:spLocks noGrp="1"/>
          </p:cNvSpPr>
          <p:nvPr>
            <p:ph type="dt" sz="half" idx="10"/>
          </p:nvPr>
        </p:nvSpPr>
        <p:spPr/>
        <p:txBody>
          <a:bodyPr/>
          <a:lstStyle/>
          <a:p>
            <a:fld id="{E2498A34-0AE7-4368-90C2-4D7417B4D125}" type="datetimeFigureOut">
              <a:rPr lang="en-GB" smtClean="0"/>
              <a:t>12/03/2024</a:t>
            </a:fld>
            <a:endParaRPr lang="en-GB"/>
          </a:p>
        </p:txBody>
      </p:sp>
      <p:sp>
        <p:nvSpPr>
          <p:cNvPr id="5" name="Footer Placeholder 4">
            <a:extLst>
              <a:ext uri="{FF2B5EF4-FFF2-40B4-BE49-F238E27FC236}">
                <a16:creationId xmlns:a16="http://schemas.microsoft.com/office/drawing/2014/main" id="{E671B248-BE29-9B73-60CD-BAD858A86A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BF50D0-0A6C-90EF-5634-991DC76CD160}"/>
              </a:ext>
            </a:extLst>
          </p:cNvPr>
          <p:cNvSpPr>
            <a:spLocks noGrp="1"/>
          </p:cNvSpPr>
          <p:nvPr>
            <p:ph type="sldNum" sz="quarter" idx="12"/>
          </p:nvPr>
        </p:nvSpPr>
        <p:spPr/>
        <p:txBody>
          <a:bodyPr/>
          <a:lstStyle/>
          <a:p>
            <a:fld id="{D33F903B-2494-44F6-A324-987915FA51B0}" type="slidenum">
              <a:rPr lang="en-GB" smtClean="0"/>
              <a:t>‹#›</a:t>
            </a:fld>
            <a:endParaRPr lang="en-GB"/>
          </a:p>
        </p:txBody>
      </p:sp>
    </p:spTree>
    <p:extLst>
      <p:ext uri="{BB962C8B-B14F-4D97-AF65-F5344CB8AC3E}">
        <p14:creationId xmlns:p14="http://schemas.microsoft.com/office/powerpoint/2010/main" val="7916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09601" y="636327"/>
            <a:ext cx="10639332" cy="553998"/>
          </a:xfrm>
        </p:spPr>
        <p:txBody>
          <a:bodyPr lIns="0" tIns="0" rIns="0" bIns="0"/>
          <a:lstStyle>
            <a:lvl1pPr>
              <a:defRPr sz="3600" b="0" i="0">
                <a:solidFill>
                  <a:srgbClr val="7E131E"/>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7" name="Holder 7"/>
          <p:cNvSpPr>
            <a:spLocks noGrp="1"/>
          </p:cNvSpPr>
          <p:nvPr>
            <p:ph type="sldNum" sz="quarter" idx="7"/>
          </p:nvPr>
        </p:nvSpPr>
        <p:spPr>
          <a:xfrm>
            <a:off x="4527185" y="6377940"/>
            <a:ext cx="2804160" cy="184666"/>
          </a:xfrm>
          <a:prstGeom prst="rect">
            <a:avLst/>
          </a:prstGeom>
        </p:spPr>
        <p:txBody>
          <a:bodyPr lIns="0" tIns="0" rIns="0" bIns="0"/>
          <a:lstStyle>
            <a:lvl1pPr algn="ctr">
              <a:defRPr sz="1200">
                <a:solidFill>
                  <a:schemeClr val="tx1">
                    <a:tint val="75000"/>
                  </a:schemeClr>
                </a:solidFill>
              </a:defRPr>
            </a:lvl1pPr>
          </a:lstStyle>
          <a:p>
            <a:fld id="{B6F15528-21DE-4FAA-801E-634DDDAF4B2B}" type="slidenum">
              <a:rPr lang="en-GB" smtClean="0"/>
              <a:pPr/>
              <a:t>‹#›</a:t>
            </a:fld>
            <a:endParaRPr lang="en-GB"/>
          </a:p>
        </p:txBody>
      </p:sp>
      <p:sp>
        <p:nvSpPr>
          <p:cNvPr id="5" name="object 9">
            <a:extLst>
              <a:ext uri="{FF2B5EF4-FFF2-40B4-BE49-F238E27FC236}">
                <a16:creationId xmlns:a16="http://schemas.microsoft.com/office/drawing/2014/main" id="{3C37FBB2-37AB-CE1E-4B60-114DDF78BF3C}"/>
              </a:ext>
            </a:extLst>
          </p:cNvPr>
          <p:cNvSpPr/>
          <p:nvPr userDrawn="1"/>
        </p:nvSpPr>
        <p:spPr>
          <a:xfrm>
            <a:off x="9906000" y="6349736"/>
            <a:ext cx="2035810" cy="299085"/>
          </a:xfrm>
          <a:custGeom>
            <a:avLst/>
            <a:gdLst/>
            <a:ahLst/>
            <a:cxnLst/>
            <a:rect l="l" t="t" r="r" b="b"/>
            <a:pathLst>
              <a:path w="2035809" h="299085">
                <a:moveTo>
                  <a:pt x="1771583" y="5448"/>
                </a:moveTo>
                <a:lnTo>
                  <a:pt x="1771938" y="31995"/>
                </a:lnTo>
                <a:lnTo>
                  <a:pt x="1772061" y="62391"/>
                </a:lnTo>
                <a:lnTo>
                  <a:pt x="1772169" y="197950"/>
                </a:lnTo>
                <a:lnTo>
                  <a:pt x="1772046" y="240904"/>
                </a:lnTo>
                <a:lnTo>
                  <a:pt x="1771923" y="268596"/>
                </a:lnTo>
                <a:lnTo>
                  <a:pt x="1771583" y="293585"/>
                </a:lnTo>
                <a:lnTo>
                  <a:pt x="1778786" y="293219"/>
                </a:lnTo>
                <a:lnTo>
                  <a:pt x="1785936" y="292957"/>
                </a:lnTo>
                <a:lnTo>
                  <a:pt x="1793031" y="292800"/>
                </a:lnTo>
                <a:lnTo>
                  <a:pt x="1897095" y="292747"/>
                </a:lnTo>
                <a:lnTo>
                  <a:pt x="1906480" y="291753"/>
                </a:lnTo>
                <a:lnTo>
                  <a:pt x="1919750" y="289460"/>
                </a:lnTo>
                <a:lnTo>
                  <a:pt x="1933305" y="286245"/>
                </a:lnTo>
                <a:lnTo>
                  <a:pt x="1946726" y="281935"/>
                </a:lnTo>
                <a:lnTo>
                  <a:pt x="1958016" y="277012"/>
                </a:lnTo>
                <a:lnTo>
                  <a:pt x="1863392" y="277012"/>
                </a:lnTo>
                <a:lnTo>
                  <a:pt x="1851717" y="276915"/>
                </a:lnTo>
                <a:lnTo>
                  <a:pt x="1812401" y="275132"/>
                </a:lnTo>
                <a:lnTo>
                  <a:pt x="1810482" y="231100"/>
                </a:lnTo>
                <a:lnTo>
                  <a:pt x="1809931" y="197950"/>
                </a:lnTo>
                <a:lnTo>
                  <a:pt x="1810004" y="90438"/>
                </a:lnTo>
                <a:lnTo>
                  <a:pt x="1811276" y="45554"/>
                </a:lnTo>
                <a:lnTo>
                  <a:pt x="1849866" y="21469"/>
                </a:lnTo>
                <a:lnTo>
                  <a:pt x="1972488" y="20751"/>
                </a:lnTo>
                <a:lnTo>
                  <a:pt x="1971923" y="20439"/>
                </a:lnTo>
                <a:lnTo>
                  <a:pt x="1929963" y="7864"/>
                </a:lnTo>
                <a:lnTo>
                  <a:pt x="1902458" y="5689"/>
                </a:lnTo>
                <a:lnTo>
                  <a:pt x="1793938" y="5689"/>
                </a:lnTo>
                <a:lnTo>
                  <a:pt x="1771583" y="5448"/>
                </a:lnTo>
                <a:close/>
              </a:path>
              <a:path w="2035809" h="299085">
                <a:moveTo>
                  <a:pt x="1897095" y="292747"/>
                </a:moveTo>
                <a:lnTo>
                  <a:pt x="1828543" y="292747"/>
                </a:lnTo>
                <a:lnTo>
                  <a:pt x="1842884" y="292852"/>
                </a:lnTo>
                <a:lnTo>
                  <a:pt x="1871189" y="293585"/>
                </a:lnTo>
                <a:lnTo>
                  <a:pt x="1880816" y="293585"/>
                </a:lnTo>
                <a:lnTo>
                  <a:pt x="1893500" y="293128"/>
                </a:lnTo>
                <a:lnTo>
                  <a:pt x="1897095" y="292747"/>
                </a:lnTo>
                <a:close/>
              </a:path>
              <a:path w="2035809" h="299085">
                <a:moveTo>
                  <a:pt x="1972488" y="20751"/>
                </a:moveTo>
                <a:lnTo>
                  <a:pt x="1873171" y="20751"/>
                </a:lnTo>
                <a:lnTo>
                  <a:pt x="1886079" y="21441"/>
                </a:lnTo>
                <a:lnTo>
                  <a:pt x="1898460" y="23220"/>
                </a:lnTo>
                <a:lnTo>
                  <a:pt x="1942186" y="35653"/>
                </a:lnTo>
                <a:lnTo>
                  <a:pt x="1973907" y="63279"/>
                </a:lnTo>
                <a:lnTo>
                  <a:pt x="1991600" y="111039"/>
                </a:lnTo>
                <a:lnTo>
                  <a:pt x="1993884" y="144271"/>
                </a:lnTo>
                <a:lnTo>
                  <a:pt x="1993153" y="164079"/>
                </a:lnTo>
                <a:lnTo>
                  <a:pt x="1982200" y="212013"/>
                </a:lnTo>
                <a:lnTo>
                  <a:pt x="1960835" y="245080"/>
                </a:lnTo>
                <a:lnTo>
                  <a:pt x="1921530" y="268596"/>
                </a:lnTo>
                <a:lnTo>
                  <a:pt x="1875079" y="276673"/>
                </a:lnTo>
                <a:lnTo>
                  <a:pt x="1863392" y="277012"/>
                </a:lnTo>
                <a:lnTo>
                  <a:pt x="1958016" y="277012"/>
                </a:lnTo>
                <a:lnTo>
                  <a:pt x="1994333" y="251793"/>
                </a:lnTo>
                <a:lnTo>
                  <a:pt x="2020884" y="214947"/>
                </a:lnTo>
                <a:lnTo>
                  <a:pt x="2034625" y="164419"/>
                </a:lnTo>
                <a:lnTo>
                  <a:pt x="2035540" y="144271"/>
                </a:lnTo>
                <a:lnTo>
                  <a:pt x="2035048" y="128539"/>
                </a:lnTo>
                <a:lnTo>
                  <a:pt x="2027679" y="86194"/>
                </a:lnTo>
                <a:lnTo>
                  <a:pt x="2010739" y="51983"/>
                </a:lnTo>
                <a:lnTo>
                  <a:pt x="1983416" y="26796"/>
                </a:lnTo>
                <a:lnTo>
                  <a:pt x="1972488" y="20751"/>
                </a:lnTo>
                <a:close/>
              </a:path>
              <a:path w="2035809" h="299085">
                <a:moveTo>
                  <a:pt x="1895269" y="5448"/>
                </a:moveTo>
                <a:lnTo>
                  <a:pt x="1793938" y="5689"/>
                </a:lnTo>
                <a:lnTo>
                  <a:pt x="1902458" y="5689"/>
                </a:lnTo>
                <a:lnTo>
                  <a:pt x="1895269" y="5448"/>
                </a:lnTo>
                <a:close/>
              </a:path>
              <a:path w="2035809" h="299085">
                <a:moveTo>
                  <a:pt x="1560217" y="5778"/>
                </a:moveTo>
                <a:lnTo>
                  <a:pt x="1558173" y="7556"/>
                </a:lnTo>
                <a:lnTo>
                  <a:pt x="1558223" y="9829"/>
                </a:lnTo>
                <a:lnTo>
                  <a:pt x="1558450" y="35086"/>
                </a:lnTo>
                <a:lnTo>
                  <a:pt x="1558575" y="59766"/>
                </a:lnTo>
                <a:lnTo>
                  <a:pt x="1558673" y="205727"/>
                </a:lnTo>
                <a:lnTo>
                  <a:pt x="1558563" y="241317"/>
                </a:lnTo>
                <a:lnTo>
                  <a:pt x="1558446" y="267741"/>
                </a:lnTo>
                <a:lnTo>
                  <a:pt x="1558096" y="293585"/>
                </a:lnTo>
                <a:lnTo>
                  <a:pt x="1707954" y="293166"/>
                </a:lnTo>
                <a:lnTo>
                  <a:pt x="1709518" y="291312"/>
                </a:lnTo>
                <a:lnTo>
                  <a:pt x="1708414" y="286461"/>
                </a:lnTo>
                <a:lnTo>
                  <a:pt x="1708134" y="284225"/>
                </a:lnTo>
                <a:lnTo>
                  <a:pt x="1708134" y="279958"/>
                </a:lnTo>
                <a:lnTo>
                  <a:pt x="1708464" y="276161"/>
                </a:lnTo>
                <a:lnTo>
                  <a:pt x="1709055" y="272821"/>
                </a:lnTo>
                <a:lnTo>
                  <a:pt x="1597631" y="272821"/>
                </a:lnTo>
                <a:lnTo>
                  <a:pt x="1597206" y="241317"/>
                </a:lnTo>
                <a:lnTo>
                  <a:pt x="1596781" y="205727"/>
                </a:lnTo>
                <a:lnTo>
                  <a:pt x="1596597" y="185453"/>
                </a:lnTo>
                <a:lnTo>
                  <a:pt x="1596466" y="163420"/>
                </a:lnTo>
                <a:lnTo>
                  <a:pt x="1596476" y="96804"/>
                </a:lnTo>
                <a:lnTo>
                  <a:pt x="1598435" y="35086"/>
                </a:lnTo>
                <a:lnTo>
                  <a:pt x="1599554" y="9829"/>
                </a:lnTo>
                <a:lnTo>
                  <a:pt x="1599552" y="7556"/>
                </a:lnTo>
                <a:lnTo>
                  <a:pt x="1575521" y="7556"/>
                </a:lnTo>
                <a:lnTo>
                  <a:pt x="1572117" y="7340"/>
                </a:lnTo>
                <a:lnTo>
                  <a:pt x="1564624" y="6400"/>
                </a:lnTo>
                <a:lnTo>
                  <a:pt x="1560217" y="5778"/>
                </a:lnTo>
                <a:close/>
              </a:path>
              <a:path w="2035809" h="299085">
                <a:moveTo>
                  <a:pt x="1707954" y="293166"/>
                </a:moveTo>
                <a:lnTo>
                  <a:pt x="1626268" y="293166"/>
                </a:lnTo>
                <a:lnTo>
                  <a:pt x="1707664" y="293509"/>
                </a:lnTo>
                <a:lnTo>
                  <a:pt x="1707954" y="293166"/>
                </a:lnTo>
                <a:close/>
              </a:path>
              <a:path w="2035809" h="299085">
                <a:moveTo>
                  <a:pt x="1707461" y="267741"/>
                </a:moveTo>
                <a:lnTo>
                  <a:pt x="1667667" y="271725"/>
                </a:lnTo>
                <a:lnTo>
                  <a:pt x="1597631" y="272821"/>
                </a:lnTo>
                <a:lnTo>
                  <a:pt x="1709055" y="272821"/>
                </a:lnTo>
                <a:lnTo>
                  <a:pt x="1709569" y="269913"/>
                </a:lnTo>
                <a:lnTo>
                  <a:pt x="1707461" y="267741"/>
                </a:lnTo>
                <a:close/>
              </a:path>
              <a:path w="2035809" h="299085">
                <a:moveTo>
                  <a:pt x="1597593" y="5791"/>
                </a:moveTo>
                <a:lnTo>
                  <a:pt x="1591129" y="6680"/>
                </a:lnTo>
                <a:lnTo>
                  <a:pt x="1585732" y="7340"/>
                </a:lnTo>
                <a:lnTo>
                  <a:pt x="1582328" y="7556"/>
                </a:lnTo>
                <a:lnTo>
                  <a:pt x="1599552" y="7556"/>
                </a:lnTo>
                <a:lnTo>
                  <a:pt x="1597593" y="5791"/>
                </a:lnTo>
                <a:close/>
              </a:path>
              <a:path w="2035809" h="299085">
                <a:moveTo>
                  <a:pt x="1319032" y="5448"/>
                </a:moveTo>
                <a:lnTo>
                  <a:pt x="1319359" y="29781"/>
                </a:lnTo>
                <a:lnTo>
                  <a:pt x="1319596" y="83338"/>
                </a:lnTo>
                <a:lnTo>
                  <a:pt x="1319602" y="212216"/>
                </a:lnTo>
                <a:lnTo>
                  <a:pt x="1319450" y="251650"/>
                </a:lnTo>
                <a:lnTo>
                  <a:pt x="1319350" y="269976"/>
                </a:lnTo>
                <a:lnTo>
                  <a:pt x="1319032" y="293585"/>
                </a:lnTo>
                <a:lnTo>
                  <a:pt x="1344302" y="293607"/>
                </a:lnTo>
                <a:lnTo>
                  <a:pt x="1472306" y="293573"/>
                </a:lnTo>
                <a:lnTo>
                  <a:pt x="1474022" y="291604"/>
                </a:lnTo>
                <a:lnTo>
                  <a:pt x="1473451" y="287400"/>
                </a:lnTo>
                <a:lnTo>
                  <a:pt x="1473324" y="285165"/>
                </a:lnTo>
                <a:lnTo>
                  <a:pt x="1473387" y="278561"/>
                </a:lnTo>
                <a:lnTo>
                  <a:pt x="1473629" y="274929"/>
                </a:lnTo>
                <a:lnTo>
                  <a:pt x="1473866" y="272821"/>
                </a:lnTo>
                <a:lnTo>
                  <a:pt x="1358986" y="272821"/>
                </a:lnTo>
                <a:lnTo>
                  <a:pt x="1358829" y="269976"/>
                </a:lnTo>
                <a:lnTo>
                  <a:pt x="1358712" y="267277"/>
                </a:lnTo>
                <a:lnTo>
                  <a:pt x="1359125" y="261988"/>
                </a:lnTo>
                <a:lnTo>
                  <a:pt x="1358986" y="251650"/>
                </a:lnTo>
                <a:lnTo>
                  <a:pt x="1358986" y="166230"/>
                </a:lnTo>
                <a:lnTo>
                  <a:pt x="1358846" y="165303"/>
                </a:lnTo>
                <a:lnTo>
                  <a:pt x="1359125" y="159435"/>
                </a:lnTo>
                <a:lnTo>
                  <a:pt x="1359036" y="157683"/>
                </a:lnTo>
                <a:lnTo>
                  <a:pt x="1358986" y="154190"/>
                </a:lnTo>
                <a:lnTo>
                  <a:pt x="1462110" y="154190"/>
                </a:lnTo>
                <a:lnTo>
                  <a:pt x="1461620" y="149526"/>
                </a:lnTo>
                <a:lnTo>
                  <a:pt x="1461424" y="145491"/>
                </a:lnTo>
                <a:lnTo>
                  <a:pt x="1461424" y="139801"/>
                </a:lnTo>
                <a:lnTo>
                  <a:pt x="1461589" y="137198"/>
                </a:lnTo>
                <a:lnTo>
                  <a:pt x="1461978" y="134162"/>
                </a:lnTo>
                <a:lnTo>
                  <a:pt x="1358351" y="134162"/>
                </a:lnTo>
                <a:lnTo>
                  <a:pt x="1358351" y="29781"/>
                </a:lnTo>
                <a:lnTo>
                  <a:pt x="1471753" y="29781"/>
                </a:lnTo>
                <a:lnTo>
                  <a:pt x="1471419" y="26479"/>
                </a:lnTo>
                <a:lnTo>
                  <a:pt x="1471203" y="21056"/>
                </a:lnTo>
                <a:lnTo>
                  <a:pt x="1471203" y="15303"/>
                </a:lnTo>
                <a:lnTo>
                  <a:pt x="1471381" y="12560"/>
                </a:lnTo>
                <a:lnTo>
                  <a:pt x="1472040" y="7556"/>
                </a:lnTo>
                <a:lnTo>
                  <a:pt x="1396819" y="7556"/>
                </a:lnTo>
                <a:lnTo>
                  <a:pt x="1377742" y="7396"/>
                </a:lnTo>
                <a:lnTo>
                  <a:pt x="1328846" y="5860"/>
                </a:lnTo>
                <a:lnTo>
                  <a:pt x="1319032" y="5448"/>
                </a:lnTo>
                <a:close/>
              </a:path>
              <a:path w="2035809" h="299085">
                <a:moveTo>
                  <a:pt x="1472105" y="269976"/>
                </a:moveTo>
                <a:lnTo>
                  <a:pt x="1469742" y="270128"/>
                </a:lnTo>
                <a:lnTo>
                  <a:pt x="1444552" y="271096"/>
                </a:lnTo>
                <a:lnTo>
                  <a:pt x="1358986" y="272821"/>
                </a:lnTo>
                <a:lnTo>
                  <a:pt x="1473866" y="272821"/>
                </a:lnTo>
                <a:lnTo>
                  <a:pt x="1473927" y="271960"/>
                </a:lnTo>
                <a:lnTo>
                  <a:pt x="1472105" y="269976"/>
                </a:lnTo>
                <a:close/>
              </a:path>
              <a:path w="2035809" h="299085">
                <a:moveTo>
                  <a:pt x="1462110" y="154190"/>
                </a:moveTo>
                <a:lnTo>
                  <a:pt x="1364091" y="154190"/>
                </a:lnTo>
                <a:lnTo>
                  <a:pt x="1414986" y="154963"/>
                </a:lnTo>
                <a:lnTo>
                  <a:pt x="1422321" y="155187"/>
                </a:lnTo>
                <a:lnTo>
                  <a:pt x="1429655" y="155488"/>
                </a:lnTo>
                <a:lnTo>
                  <a:pt x="1444723" y="156311"/>
                </a:lnTo>
                <a:lnTo>
                  <a:pt x="1451696" y="156844"/>
                </a:lnTo>
                <a:lnTo>
                  <a:pt x="1460294" y="157683"/>
                </a:lnTo>
                <a:lnTo>
                  <a:pt x="1462275" y="155727"/>
                </a:lnTo>
                <a:lnTo>
                  <a:pt x="1462110" y="154190"/>
                </a:lnTo>
                <a:close/>
              </a:path>
              <a:path w="2035809" h="299085">
                <a:moveTo>
                  <a:pt x="1460306" y="130187"/>
                </a:moveTo>
                <a:lnTo>
                  <a:pt x="1407224" y="133269"/>
                </a:lnTo>
                <a:lnTo>
                  <a:pt x="1358351" y="134162"/>
                </a:lnTo>
                <a:lnTo>
                  <a:pt x="1461978" y="134162"/>
                </a:lnTo>
                <a:lnTo>
                  <a:pt x="1462224" y="132245"/>
                </a:lnTo>
                <a:lnTo>
                  <a:pt x="1460306" y="130187"/>
                </a:lnTo>
                <a:close/>
              </a:path>
              <a:path w="2035809" h="299085">
                <a:moveTo>
                  <a:pt x="1471753" y="29781"/>
                </a:moveTo>
                <a:lnTo>
                  <a:pt x="1358351" y="29781"/>
                </a:lnTo>
                <a:lnTo>
                  <a:pt x="1368755" y="29819"/>
                </a:lnTo>
                <a:lnTo>
                  <a:pt x="1388212" y="30129"/>
                </a:lnTo>
                <a:lnTo>
                  <a:pt x="1396387" y="30403"/>
                </a:lnTo>
                <a:lnTo>
                  <a:pt x="1417386" y="31470"/>
                </a:lnTo>
                <a:lnTo>
                  <a:pt x="1470200" y="35090"/>
                </a:lnTo>
                <a:lnTo>
                  <a:pt x="1472092" y="33134"/>
                </a:lnTo>
                <a:lnTo>
                  <a:pt x="1471753" y="29781"/>
                </a:lnTo>
                <a:close/>
              </a:path>
              <a:path w="2035809" h="299085">
                <a:moveTo>
                  <a:pt x="1470174" y="5549"/>
                </a:moveTo>
                <a:lnTo>
                  <a:pt x="1434640" y="6921"/>
                </a:lnTo>
                <a:lnTo>
                  <a:pt x="1415834" y="7396"/>
                </a:lnTo>
                <a:lnTo>
                  <a:pt x="1396819" y="7556"/>
                </a:lnTo>
                <a:lnTo>
                  <a:pt x="1472040" y="7556"/>
                </a:lnTo>
                <a:lnTo>
                  <a:pt x="1470174" y="5549"/>
                </a:lnTo>
                <a:close/>
              </a:path>
              <a:path w="2035809" h="299085">
                <a:moveTo>
                  <a:pt x="1187828" y="5778"/>
                </a:moveTo>
                <a:lnTo>
                  <a:pt x="1185783" y="7556"/>
                </a:lnTo>
                <a:lnTo>
                  <a:pt x="1185839" y="10413"/>
                </a:lnTo>
                <a:lnTo>
                  <a:pt x="1186120" y="40767"/>
                </a:lnTo>
                <a:lnTo>
                  <a:pt x="1186291" y="90746"/>
                </a:lnTo>
                <a:lnTo>
                  <a:pt x="1186291" y="209515"/>
                </a:lnTo>
                <a:lnTo>
                  <a:pt x="1186120" y="259148"/>
                </a:lnTo>
                <a:lnTo>
                  <a:pt x="1185834" y="289458"/>
                </a:lnTo>
                <a:lnTo>
                  <a:pt x="1185783" y="291680"/>
                </a:lnTo>
                <a:lnTo>
                  <a:pt x="1187625" y="293420"/>
                </a:lnTo>
                <a:lnTo>
                  <a:pt x="1195118" y="292925"/>
                </a:lnTo>
                <a:lnTo>
                  <a:pt x="1200693" y="292747"/>
                </a:lnTo>
                <a:lnTo>
                  <a:pt x="1221431" y="292747"/>
                </a:lnTo>
                <a:lnTo>
                  <a:pt x="1222599" y="291680"/>
                </a:lnTo>
                <a:lnTo>
                  <a:pt x="1222240" y="250635"/>
                </a:lnTo>
                <a:lnTo>
                  <a:pt x="1222131" y="209515"/>
                </a:lnTo>
                <a:lnTo>
                  <a:pt x="1222233" y="50663"/>
                </a:lnTo>
                <a:lnTo>
                  <a:pt x="1222562" y="10413"/>
                </a:lnTo>
                <a:lnTo>
                  <a:pt x="1222600" y="8013"/>
                </a:lnTo>
                <a:lnTo>
                  <a:pt x="1222024" y="7556"/>
                </a:lnTo>
                <a:lnTo>
                  <a:pt x="1203144" y="7556"/>
                </a:lnTo>
                <a:lnTo>
                  <a:pt x="1199740" y="7340"/>
                </a:lnTo>
                <a:lnTo>
                  <a:pt x="1192247" y="6400"/>
                </a:lnTo>
                <a:lnTo>
                  <a:pt x="1187828" y="5778"/>
                </a:lnTo>
                <a:close/>
              </a:path>
              <a:path w="2035809" h="299085">
                <a:moveTo>
                  <a:pt x="1221431" y="292747"/>
                </a:moveTo>
                <a:lnTo>
                  <a:pt x="1212085" y="292747"/>
                </a:lnTo>
                <a:lnTo>
                  <a:pt x="1214726" y="292912"/>
                </a:lnTo>
                <a:lnTo>
                  <a:pt x="1220708" y="293408"/>
                </a:lnTo>
                <a:lnTo>
                  <a:pt x="1221431" y="292747"/>
                </a:lnTo>
                <a:close/>
              </a:path>
              <a:path w="2035809" h="299085">
                <a:moveTo>
                  <a:pt x="1220391" y="6261"/>
                </a:moveTo>
                <a:lnTo>
                  <a:pt x="1217660" y="6794"/>
                </a:lnTo>
                <a:lnTo>
                  <a:pt x="1213342" y="7340"/>
                </a:lnTo>
                <a:lnTo>
                  <a:pt x="1209939" y="7556"/>
                </a:lnTo>
                <a:lnTo>
                  <a:pt x="1222024" y="7556"/>
                </a:lnTo>
                <a:lnTo>
                  <a:pt x="1220391" y="6261"/>
                </a:lnTo>
                <a:close/>
              </a:path>
              <a:path w="2035809" h="299085">
                <a:moveTo>
                  <a:pt x="942413" y="5448"/>
                </a:moveTo>
                <a:lnTo>
                  <a:pt x="942732" y="28397"/>
                </a:lnTo>
                <a:lnTo>
                  <a:pt x="942968" y="78684"/>
                </a:lnTo>
                <a:lnTo>
                  <a:pt x="942966" y="215377"/>
                </a:lnTo>
                <a:lnTo>
                  <a:pt x="942831" y="256850"/>
                </a:lnTo>
                <a:lnTo>
                  <a:pt x="942527" y="289509"/>
                </a:lnTo>
                <a:lnTo>
                  <a:pt x="942489" y="291680"/>
                </a:lnTo>
                <a:lnTo>
                  <a:pt x="944318" y="293420"/>
                </a:lnTo>
                <a:lnTo>
                  <a:pt x="951824" y="292912"/>
                </a:lnTo>
                <a:lnTo>
                  <a:pt x="957399" y="292747"/>
                </a:lnTo>
                <a:lnTo>
                  <a:pt x="980480" y="292747"/>
                </a:lnTo>
                <a:lnTo>
                  <a:pt x="981616" y="291680"/>
                </a:lnTo>
                <a:lnTo>
                  <a:pt x="981592" y="289509"/>
                </a:lnTo>
                <a:lnTo>
                  <a:pt x="981164" y="271800"/>
                </a:lnTo>
                <a:lnTo>
                  <a:pt x="980926" y="251447"/>
                </a:lnTo>
                <a:lnTo>
                  <a:pt x="980792" y="215377"/>
                </a:lnTo>
                <a:lnTo>
                  <a:pt x="980678" y="150571"/>
                </a:lnTo>
                <a:lnTo>
                  <a:pt x="1089527" y="150571"/>
                </a:lnTo>
                <a:lnTo>
                  <a:pt x="1088844" y="146443"/>
                </a:lnTo>
                <a:lnTo>
                  <a:pt x="1088641" y="143890"/>
                </a:lnTo>
                <a:lnTo>
                  <a:pt x="1088641" y="138582"/>
                </a:lnTo>
                <a:lnTo>
                  <a:pt x="1088882" y="135229"/>
                </a:lnTo>
                <a:lnTo>
                  <a:pt x="1089564" y="130848"/>
                </a:lnTo>
                <a:lnTo>
                  <a:pt x="982139" y="130848"/>
                </a:lnTo>
                <a:lnTo>
                  <a:pt x="981935" y="112480"/>
                </a:lnTo>
                <a:lnTo>
                  <a:pt x="981493" y="78684"/>
                </a:lnTo>
                <a:lnTo>
                  <a:pt x="981137" y="47471"/>
                </a:lnTo>
                <a:lnTo>
                  <a:pt x="981097" y="28625"/>
                </a:lnTo>
                <a:lnTo>
                  <a:pt x="1098655" y="28625"/>
                </a:lnTo>
                <a:lnTo>
                  <a:pt x="1098407" y="21081"/>
                </a:lnTo>
                <a:lnTo>
                  <a:pt x="1098407" y="15290"/>
                </a:lnTo>
                <a:lnTo>
                  <a:pt x="1098598" y="12534"/>
                </a:lnTo>
                <a:lnTo>
                  <a:pt x="1099253" y="7556"/>
                </a:lnTo>
                <a:lnTo>
                  <a:pt x="1018499" y="7556"/>
                </a:lnTo>
                <a:lnTo>
                  <a:pt x="999423" y="7396"/>
                </a:lnTo>
                <a:lnTo>
                  <a:pt x="980462" y="6921"/>
                </a:lnTo>
                <a:lnTo>
                  <a:pt x="942413" y="5448"/>
                </a:lnTo>
                <a:close/>
              </a:path>
              <a:path w="2035809" h="299085">
                <a:moveTo>
                  <a:pt x="980480" y="292747"/>
                </a:moveTo>
                <a:lnTo>
                  <a:pt x="968943" y="292747"/>
                </a:lnTo>
                <a:lnTo>
                  <a:pt x="972995" y="292912"/>
                </a:lnTo>
                <a:lnTo>
                  <a:pt x="979776" y="293408"/>
                </a:lnTo>
                <a:lnTo>
                  <a:pt x="980480" y="292747"/>
                </a:lnTo>
                <a:close/>
              </a:path>
              <a:path w="2035809" h="299085">
                <a:moveTo>
                  <a:pt x="1089527" y="150571"/>
                </a:moveTo>
                <a:lnTo>
                  <a:pt x="1009152" y="150571"/>
                </a:lnTo>
                <a:lnTo>
                  <a:pt x="1016557" y="150597"/>
                </a:lnTo>
                <a:lnTo>
                  <a:pt x="1031220" y="150806"/>
                </a:lnTo>
                <a:lnTo>
                  <a:pt x="1045633" y="151211"/>
                </a:lnTo>
                <a:lnTo>
                  <a:pt x="1073160" y="152361"/>
                </a:lnTo>
                <a:lnTo>
                  <a:pt x="1079459" y="152806"/>
                </a:lnTo>
                <a:lnTo>
                  <a:pt x="1087714" y="153619"/>
                </a:lnTo>
                <a:lnTo>
                  <a:pt x="1089648" y="151458"/>
                </a:lnTo>
                <a:lnTo>
                  <a:pt x="1089527" y="150571"/>
                </a:lnTo>
                <a:close/>
              </a:path>
              <a:path w="2035809" h="299085">
                <a:moveTo>
                  <a:pt x="1087752" y="127622"/>
                </a:moveTo>
                <a:lnTo>
                  <a:pt x="1010026" y="130638"/>
                </a:lnTo>
                <a:lnTo>
                  <a:pt x="982139" y="130848"/>
                </a:lnTo>
                <a:lnTo>
                  <a:pt x="1089564" y="130848"/>
                </a:lnTo>
                <a:lnTo>
                  <a:pt x="1089637" y="130376"/>
                </a:lnTo>
                <a:lnTo>
                  <a:pt x="1089706" y="129638"/>
                </a:lnTo>
                <a:lnTo>
                  <a:pt x="1087752" y="127622"/>
                </a:lnTo>
                <a:close/>
              </a:path>
              <a:path w="2035809" h="299085">
                <a:moveTo>
                  <a:pt x="1098655" y="28625"/>
                </a:moveTo>
                <a:lnTo>
                  <a:pt x="981097" y="28625"/>
                </a:lnTo>
                <a:lnTo>
                  <a:pt x="986527" y="28651"/>
                </a:lnTo>
                <a:lnTo>
                  <a:pt x="1006815" y="29044"/>
                </a:lnTo>
                <a:lnTo>
                  <a:pt x="1069212" y="34033"/>
                </a:lnTo>
                <a:lnTo>
                  <a:pt x="1097112" y="38201"/>
                </a:lnTo>
                <a:lnTo>
                  <a:pt x="1099283" y="36233"/>
                </a:lnTo>
                <a:lnTo>
                  <a:pt x="1098655" y="28625"/>
                </a:lnTo>
                <a:close/>
              </a:path>
              <a:path w="2035809" h="299085">
                <a:moveTo>
                  <a:pt x="1097404" y="5537"/>
                </a:moveTo>
                <a:lnTo>
                  <a:pt x="1057183" y="6921"/>
                </a:lnTo>
                <a:lnTo>
                  <a:pt x="1037731" y="7396"/>
                </a:lnTo>
                <a:lnTo>
                  <a:pt x="1018499" y="7556"/>
                </a:lnTo>
                <a:lnTo>
                  <a:pt x="1099253" y="7556"/>
                </a:lnTo>
                <a:lnTo>
                  <a:pt x="1099144" y="7396"/>
                </a:lnTo>
                <a:lnTo>
                  <a:pt x="1097404" y="5537"/>
                </a:lnTo>
                <a:close/>
              </a:path>
              <a:path w="2035809" h="299085">
                <a:moveTo>
                  <a:pt x="668535" y="67449"/>
                </a:moveTo>
                <a:lnTo>
                  <a:pt x="618042" y="67449"/>
                </a:lnTo>
                <a:lnTo>
                  <a:pt x="645016" y="96575"/>
                </a:lnTo>
                <a:lnTo>
                  <a:pt x="697381" y="155392"/>
                </a:lnTo>
                <a:lnTo>
                  <a:pt x="724354" y="184746"/>
                </a:lnTo>
                <a:lnTo>
                  <a:pt x="751579" y="213836"/>
                </a:lnTo>
                <a:lnTo>
                  <a:pt x="778010" y="242582"/>
                </a:lnTo>
                <a:lnTo>
                  <a:pt x="803648" y="270986"/>
                </a:lnTo>
                <a:lnTo>
                  <a:pt x="828494" y="299046"/>
                </a:lnTo>
                <a:lnTo>
                  <a:pt x="841308" y="299046"/>
                </a:lnTo>
                <a:lnTo>
                  <a:pt x="841200" y="226466"/>
                </a:lnTo>
                <a:lnTo>
                  <a:pt x="815134" y="226466"/>
                </a:lnTo>
                <a:lnTo>
                  <a:pt x="796356" y="206505"/>
                </a:lnTo>
                <a:lnTo>
                  <a:pt x="668535" y="67449"/>
                </a:lnTo>
                <a:close/>
              </a:path>
              <a:path w="2035809" h="299085">
                <a:moveTo>
                  <a:pt x="617613" y="292747"/>
                </a:moveTo>
                <a:lnTo>
                  <a:pt x="605241" y="292747"/>
                </a:lnTo>
                <a:lnTo>
                  <a:pt x="615960" y="294258"/>
                </a:lnTo>
                <a:lnTo>
                  <a:pt x="617613" y="292747"/>
                </a:lnTo>
                <a:close/>
              </a:path>
              <a:path w="2035809" h="299085">
                <a:moveTo>
                  <a:pt x="606574" y="0"/>
                </a:moveTo>
                <a:lnTo>
                  <a:pt x="591144" y="0"/>
                </a:lnTo>
                <a:lnTo>
                  <a:pt x="591191" y="44357"/>
                </a:lnTo>
                <a:lnTo>
                  <a:pt x="590964" y="96575"/>
                </a:lnTo>
                <a:lnTo>
                  <a:pt x="590591" y="155392"/>
                </a:lnTo>
                <a:lnTo>
                  <a:pt x="590040" y="221794"/>
                </a:lnTo>
                <a:lnTo>
                  <a:pt x="588702" y="265641"/>
                </a:lnTo>
                <a:lnTo>
                  <a:pt x="586203" y="291312"/>
                </a:lnTo>
                <a:lnTo>
                  <a:pt x="588134" y="293319"/>
                </a:lnTo>
                <a:lnTo>
                  <a:pt x="593989" y="292874"/>
                </a:lnTo>
                <a:lnTo>
                  <a:pt x="597646" y="292747"/>
                </a:lnTo>
                <a:lnTo>
                  <a:pt x="617613" y="292747"/>
                </a:lnTo>
                <a:lnTo>
                  <a:pt x="618030" y="292366"/>
                </a:lnTo>
                <a:lnTo>
                  <a:pt x="617725" y="287832"/>
                </a:lnTo>
                <a:lnTo>
                  <a:pt x="617572" y="285076"/>
                </a:lnTo>
                <a:lnTo>
                  <a:pt x="617465" y="282536"/>
                </a:lnTo>
                <a:lnTo>
                  <a:pt x="617576" y="160865"/>
                </a:lnTo>
                <a:lnTo>
                  <a:pt x="617744" y="115328"/>
                </a:lnTo>
                <a:lnTo>
                  <a:pt x="617836" y="96575"/>
                </a:lnTo>
                <a:lnTo>
                  <a:pt x="618042" y="67449"/>
                </a:lnTo>
                <a:lnTo>
                  <a:pt x="668535" y="67449"/>
                </a:lnTo>
                <a:lnTo>
                  <a:pt x="612111" y="6007"/>
                </a:lnTo>
                <a:lnTo>
                  <a:pt x="606574" y="0"/>
                </a:lnTo>
                <a:close/>
              </a:path>
              <a:path w="2035809" h="299085">
                <a:moveTo>
                  <a:pt x="814283" y="6045"/>
                </a:moveTo>
                <a:lnTo>
                  <a:pt x="812229" y="7746"/>
                </a:lnTo>
                <a:lnTo>
                  <a:pt x="812169" y="10096"/>
                </a:lnTo>
                <a:lnTo>
                  <a:pt x="813082" y="28751"/>
                </a:lnTo>
                <a:lnTo>
                  <a:pt x="813756" y="46147"/>
                </a:lnTo>
                <a:lnTo>
                  <a:pt x="814930" y="103359"/>
                </a:lnTo>
                <a:lnTo>
                  <a:pt x="815196" y="206505"/>
                </a:lnTo>
                <a:lnTo>
                  <a:pt x="815134" y="226466"/>
                </a:lnTo>
                <a:lnTo>
                  <a:pt x="841200" y="226466"/>
                </a:lnTo>
                <a:lnTo>
                  <a:pt x="841080" y="125945"/>
                </a:lnTo>
                <a:lnTo>
                  <a:pt x="841172" y="22289"/>
                </a:lnTo>
                <a:lnTo>
                  <a:pt x="841245" y="7746"/>
                </a:lnTo>
                <a:lnTo>
                  <a:pt x="840993" y="7543"/>
                </a:lnTo>
                <a:lnTo>
                  <a:pt x="823566" y="7543"/>
                </a:lnTo>
                <a:lnTo>
                  <a:pt x="820341" y="7200"/>
                </a:lnTo>
                <a:lnTo>
                  <a:pt x="814283" y="6045"/>
                </a:lnTo>
                <a:close/>
              </a:path>
              <a:path w="2035809" h="299085">
                <a:moveTo>
                  <a:pt x="839086" y="6007"/>
                </a:moveTo>
                <a:lnTo>
                  <a:pt x="832660" y="7175"/>
                </a:lnTo>
                <a:lnTo>
                  <a:pt x="828850" y="7543"/>
                </a:lnTo>
                <a:lnTo>
                  <a:pt x="840993" y="7543"/>
                </a:lnTo>
                <a:lnTo>
                  <a:pt x="839086" y="6007"/>
                </a:lnTo>
                <a:close/>
              </a:path>
              <a:path w="2035809" h="299085">
                <a:moveTo>
                  <a:pt x="276426" y="292747"/>
                </a:moveTo>
                <a:lnTo>
                  <a:pt x="263192" y="292747"/>
                </a:lnTo>
                <a:lnTo>
                  <a:pt x="269008" y="292925"/>
                </a:lnTo>
                <a:lnTo>
                  <a:pt x="275409" y="293433"/>
                </a:lnTo>
                <a:lnTo>
                  <a:pt x="276426" y="292747"/>
                </a:lnTo>
                <a:close/>
              </a:path>
              <a:path w="2035809" h="299085">
                <a:moveTo>
                  <a:pt x="463410" y="179279"/>
                </a:moveTo>
                <a:lnTo>
                  <a:pt x="369641" y="179279"/>
                </a:lnTo>
                <a:lnTo>
                  <a:pt x="421408" y="179489"/>
                </a:lnTo>
                <a:lnTo>
                  <a:pt x="424486" y="186966"/>
                </a:lnTo>
                <a:lnTo>
                  <a:pt x="427996" y="195179"/>
                </a:lnTo>
                <a:lnTo>
                  <a:pt x="431617" y="203574"/>
                </a:lnTo>
                <a:lnTo>
                  <a:pt x="435023" y="211594"/>
                </a:lnTo>
                <a:lnTo>
                  <a:pt x="450570" y="249157"/>
                </a:lnTo>
                <a:lnTo>
                  <a:pt x="464106" y="284848"/>
                </a:lnTo>
                <a:lnTo>
                  <a:pt x="466506" y="292315"/>
                </a:lnTo>
                <a:lnTo>
                  <a:pt x="468144" y="293395"/>
                </a:lnTo>
                <a:lnTo>
                  <a:pt x="472767" y="292900"/>
                </a:lnTo>
                <a:lnTo>
                  <a:pt x="475523" y="292747"/>
                </a:lnTo>
                <a:lnTo>
                  <a:pt x="511456" y="292747"/>
                </a:lnTo>
                <a:lnTo>
                  <a:pt x="513166" y="290334"/>
                </a:lnTo>
                <a:lnTo>
                  <a:pt x="511997" y="287781"/>
                </a:lnTo>
                <a:lnTo>
                  <a:pt x="496541" y="253509"/>
                </a:lnTo>
                <a:lnTo>
                  <a:pt x="463410" y="179279"/>
                </a:lnTo>
                <a:close/>
              </a:path>
              <a:path w="2035809" h="299085">
                <a:moveTo>
                  <a:pt x="384007" y="0"/>
                </a:moveTo>
                <a:lnTo>
                  <a:pt x="375930" y="0"/>
                </a:lnTo>
                <a:lnTo>
                  <a:pt x="359382" y="37380"/>
                </a:lnTo>
                <a:lnTo>
                  <a:pt x="342887" y="74447"/>
                </a:lnTo>
                <a:lnTo>
                  <a:pt x="326445" y="111199"/>
                </a:lnTo>
                <a:lnTo>
                  <a:pt x="310055" y="147637"/>
                </a:lnTo>
                <a:lnTo>
                  <a:pt x="294241" y="182527"/>
                </a:lnTo>
                <a:lnTo>
                  <a:pt x="278232" y="217511"/>
                </a:lnTo>
                <a:lnTo>
                  <a:pt x="262027" y="252588"/>
                </a:lnTo>
                <a:lnTo>
                  <a:pt x="244434" y="290296"/>
                </a:lnTo>
                <a:lnTo>
                  <a:pt x="246402" y="293204"/>
                </a:lnTo>
                <a:lnTo>
                  <a:pt x="252219" y="292836"/>
                </a:lnTo>
                <a:lnTo>
                  <a:pt x="255343" y="292747"/>
                </a:lnTo>
                <a:lnTo>
                  <a:pt x="276426" y="292747"/>
                </a:lnTo>
                <a:lnTo>
                  <a:pt x="277051" y="292315"/>
                </a:lnTo>
                <a:lnTo>
                  <a:pt x="293265" y="244728"/>
                </a:lnTo>
                <a:lnTo>
                  <a:pt x="311425" y="196110"/>
                </a:lnTo>
                <a:lnTo>
                  <a:pt x="463410" y="179279"/>
                </a:lnTo>
                <a:lnTo>
                  <a:pt x="454845" y="160035"/>
                </a:lnTo>
                <a:lnTo>
                  <a:pt x="399674" y="160035"/>
                </a:lnTo>
                <a:lnTo>
                  <a:pt x="327492" y="159778"/>
                </a:lnTo>
                <a:lnTo>
                  <a:pt x="372323" y="58927"/>
                </a:lnTo>
                <a:lnTo>
                  <a:pt x="409958" y="58927"/>
                </a:lnTo>
                <a:lnTo>
                  <a:pt x="394388" y="23725"/>
                </a:lnTo>
                <a:lnTo>
                  <a:pt x="384007" y="0"/>
                </a:lnTo>
                <a:close/>
              </a:path>
              <a:path w="2035809" h="299085">
                <a:moveTo>
                  <a:pt x="511456" y="292747"/>
                </a:moveTo>
                <a:lnTo>
                  <a:pt x="502637" y="292747"/>
                </a:lnTo>
                <a:lnTo>
                  <a:pt x="505495" y="292836"/>
                </a:lnTo>
                <a:lnTo>
                  <a:pt x="511159" y="293166"/>
                </a:lnTo>
                <a:lnTo>
                  <a:pt x="511456" y="292747"/>
                </a:lnTo>
                <a:close/>
              </a:path>
              <a:path w="2035809" h="299085">
                <a:moveTo>
                  <a:pt x="409958" y="58927"/>
                </a:moveTo>
                <a:lnTo>
                  <a:pt x="372323" y="58927"/>
                </a:lnTo>
                <a:lnTo>
                  <a:pt x="415782" y="159943"/>
                </a:lnTo>
                <a:lnTo>
                  <a:pt x="399674" y="160035"/>
                </a:lnTo>
                <a:lnTo>
                  <a:pt x="454845" y="160035"/>
                </a:lnTo>
                <a:lnTo>
                  <a:pt x="409958" y="58927"/>
                </a:lnTo>
                <a:close/>
              </a:path>
              <a:path w="2035809" h="299085">
                <a:moveTo>
                  <a:pt x="130134" y="27266"/>
                </a:moveTo>
                <a:lnTo>
                  <a:pt x="90395" y="27266"/>
                </a:lnTo>
                <a:lnTo>
                  <a:pt x="90953" y="48888"/>
                </a:lnTo>
                <a:lnTo>
                  <a:pt x="91350" y="70565"/>
                </a:lnTo>
                <a:lnTo>
                  <a:pt x="91587" y="92298"/>
                </a:lnTo>
                <a:lnTo>
                  <a:pt x="91599" y="200009"/>
                </a:lnTo>
                <a:lnTo>
                  <a:pt x="91399" y="213694"/>
                </a:lnTo>
                <a:lnTo>
                  <a:pt x="90101" y="253047"/>
                </a:lnTo>
                <a:lnTo>
                  <a:pt x="88363" y="291604"/>
                </a:lnTo>
                <a:lnTo>
                  <a:pt x="90218" y="293420"/>
                </a:lnTo>
                <a:lnTo>
                  <a:pt x="97723" y="292912"/>
                </a:lnTo>
                <a:lnTo>
                  <a:pt x="103273" y="292747"/>
                </a:lnTo>
                <a:lnTo>
                  <a:pt x="131006" y="292747"/>
                </a:lnTo>
                <a:lnTo>
                  <a:pt x="132166" y="291642"/>
                </a:lnTo>
                <a:lnTo>
                  <a:pt x="130428" y="253040"/>
                </a:lnTo>
                <a:lnTo>
                  <a:pt x="129126" y="213694"/>
                </a:lnTo>
                <a:lnTo>
                  <a:pt x="128929" y="200009"/>
                </a:lnTo>
                <a:lnTo>
                  <a:pt x="128943" y="92298"/>
                </a:lnTo>
                <a:lnTo>
                  <a:pt x="129180" y="70565"/>
                </a:lnTo>
                <a:lnTo>
                  <a:pt x="129576" y="48888"/>
                </a:lnTo>
                <a:lnTo>
                  <a:pt x="130134" y="27266"/>
                </a:lnTo>
                <a:close/>
              </a:path>
              <a:path w="2035809" h="299085">
                <a:moveTo>
                  <a:pt x="131006" y="292747"/>
                </a:moveTo>
                <a:lnTo>
                  <a:pt x="114983" y="292747"/>
                </a:lnTo>
                <a:lnTo>
                  <a:pt x="122107" y="292925"/>
                </a:lnTo>
                <a:lnTo>
                  <a:pt x="130299" y="293420"/>
                </a:lnTo>
                <a:lnTo>
                  <a:pt x="131006" y="292747"/>
                </a:lnTo>
                <a:close/>
              </a:path>
              <a:path w="2035809" h="299085">
                <a:moveTo>
                  <a:pt x="219653" y="27266"/>
                </a:moveTo>
                <a:lnTo>
                  <a:pt x="137500" y="27266"/>
                </a:lnTo>
                <a:lnTo>
                  <a:pt x="161388" y="27609"/>
                </a:lnTo>
                <a:lnTo>
                  <a:pt x="169453" y="27889"/>
                </a:lnTo>
                <a:lnTo>
                  <a:pt x="185607" y="28727"/>
                </a:lnTo>
                <a:lnTo>
                  <a:pt x="193265" y="30187"/>
                </a:lnTo>
                <a:lnTo>
                  <a:pt x="206283" y="31673"/>
                </a:lnTo>
                <a:lnTo>
                  <a:pt x="218183" y="33756"/>
                </a:lnTo>
                <a:lnTo>
                  <a:pt x="220278" y="31673"/>
                </a:lnTo>
                <a:lnTo>
                  <a:pt x="220375" y="31457"/>
                </a:lnTo>
                <a:lnTo>
                  <a:pt x="219653" y="27266"/>
                </a:lnTo>
                <a:close/>
              </a:path>
              <a:path w="2035809" h="299085">
                <a:moveTo>
                  <a:pt x="1826" y="5511"/>
                </a:moveTo>
                <a:lnTo>
                  <a:pt x="0" y="7658"/>
                </a:lnTo>
                <a:lnTo>
                  <a:pt x="1201" y="13512"/>
                </a:lnTo>
                <a:lnTo>
                  <a:pt x="1559" y="16255"/>
                </a:lnTo>
                <a:lnTo>
                  <a:pt x="1541" y="21348"/>
                </a:lnTo>
                <a:lnTo>
                  <a:pt x="1216" y="25222"/>
                </a:lnTo>
                <a:lnTo>
                  <a:pt x="152" y="31457"/>
                </a:lnTo>
                <a:lnTo>
                  <a:pt x="2410" y="33731"/>
                </a:lnTo>
                <a:lnTo>
                  <a:pt x="9471" y="32423"/>
                </a:lnTo>
                <a:lnTo>
                  <a:pt x="14348" y="31457"/>
                </a:lnTo>
                <a:lnTo>
                  <a:pt x="27124" y="30505"/>
                </a:lnTo>
                <a:lnTo>
                  <a:pt x="34922" y="28727"/>
                </a:lnTo>
                <a:lnTo>
                  <a:pt x="51076" y="27889"/>
                </a:lnTo>
                <a:lnTo>
                  <a:pt x="59153" y="27609"/>
                </a:lnTo>
                <a:lnTo>
                  <a:pt x="83017" y="27266"/>
                </a:lnTo>
                <a:lnTo>
                  <a:pt x="219653" y="27266"/>
                </a:lnTo>
                <a:lnTo>
                  <a:pt x="219294" y="25145"/>
                </a:lnTo>
                <a:lnTo>
                  <a:pt x="218970" y="21348"/>
                </a:lnTo>
                <a:lnTo>
                  <a:pt x="218999" y="16255"/>
                </a:lnTo>
                <a:lnTo>
                  <a:pt x="219354" y="13436"/>
                </a:lnTo>
                <a:lnTo>
                  <a:pt x="220532" y="7658"/>
                </a:lnTo>
                <a:lnTo>
                  <a:pt x="219001" y="5873"/>
                </a:lnTo>
                <a:lnTo>
                  <a:pt x="110228" y="5873"/>
                </a:lnTo>
                <a:lnTo>
                  <a:pt x="4213" y="5549"/>
                </a:lnTo>
                <a:lnTo>
                  <a:pt x="1826" y="5511"/>
                </a:lnTo>
                <a:close/>
              </a:path>
              <a:path w="2035809" h="299085">
                <a:moveTo>
                  <a:pt x="218691" y="5511"/>
                </a:moveTo>
                <a:lnTo>
                  <a:pt x="216291" y="5549"/>
                </a:lnTo>
                <a:lnTo>
                  <a:pt x="110228" y="5873"/>
                </a:lnTo>
                <a:lnTo>
                  <a:pt x="219001" y="5873"/>
                </a:lnTo>
                <a:lnTo>
                  <a:pt x="218691" y="5511"/>
                </a:lnTo>
                <a:close/>
              </a:path>
            </a:pathLst>
          </a:custGeom>
          <a:solidFill>
            <a:srgbClr val="B51631"/>
          </a:solidFill>
        </p:spPr>
        <p:txBody>
          <a:bodyPr wrap="square" lIns="0" tIns="0" rIns="0" bIns="0" rtlCol="0"/>
          <a:lstStyle/>
          <a:p>
            <a:endParaRPr/>
          </a:p>
        </p:txBody>
      </p:sp>
    </p:spTree>
    <p:extLst>
      <p:ext uri="{BB962C8B-B14F-4D97-AF65-F5344CB8AC3E}">
        <p14:creationId xmlns:p14="http://schemas.microsoft.com/office/powerpoint/2010/main" val="102337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09601" y="636327"/>
            <a:ext cx="10639332" cy="553998"/>
          </a:xfrm>
        </p:spPr>
        <p:txBody>
          <a:bodyPr lIns="0" tIns="0" rIns="0" bIns="0"/>
          <a:lstStyle>
            <a:lvl1pPr>
              <a:defRPr sz="3600" b="0" i="0">
                <a:solidFill>
                  <a:srgbClr val="7E131E"/>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7267193" y="1521003"/>
            <a:ext cx="3964939" cy="276999"/>
          </a:xfrm>
          <a:prstGeom prst="rect">
            <a:avLst/>
          </a:prstGeom>
        </p:spPr>
        <p:txBody>
          <a:bodyPr wrap="square" lIns="0" tIns="0" rIns="0" bIns="0">
            <a:spAutoFit/>
          </a:bodyPr>
          <a:lstStyle>
            <a:lvl1pPr>
              <a:defRPr b="0" i="0">
                <a:solidFill>
                  <a:schemeClr val="tx1"/>
                </a:solidFill>
              </a:defRPr>
            </a:lvl1pPr>
          </a:lstStyle>
          <a:p>
            <a:pPr lvl="0"/>
            <a:r>
              <a:rPr lang="en-US"/>
              <a:t>Click to edit Master text styles</a:t>
            </a:r>
          </a:p>
        </p:txBody>
      </p:sp>
      <p:sp>
        <p:nvSpPr>
          <p:cNvPr id="7" name="Holder 7"/>
          <p:cNvSpPr>
            <a:spLocks noGrp="1"/>
          </p:cNvSpPr>
          <p:nvPr>
            <p:ph type="sldNum" sz="quarter" idx="7"/>
          </p:nvPr>
        </p:nvSpPr>
        <p:spPr>
          <a:xfrm>
            <a:off x="4527185" y="6377940"/>
            <a:ext cx="2804160" cy="184666"/>
          </a:xfrm>
          <a:prstGeom prst="rect">
            <a:avLst/>
          </a:prstGeom>
        </p:spPr>
        <p:txBody>
          <a:bodyPr lIns="0" tIns="0" rIns="0" bIns="0"/>
          <a:lstStyle>
            <a:lvl1pPr algn="ctr">
              <a:defRPr sz="1200">
                <a:solidFill>
                  <a:schemeClr val="tx1">
                    <a:tint val="75000"/>
                  </a:schemeClr>
                </a:solidFill>
              </a:defRPr>
            </a:lvl1pPr>
          </a:lstStyle>
          <a:p>
            <a:fld id="{B6F15528-21DE-4FAA-801E-634DDDAF4B2B}" type="slidenum">
              <a:rPr lang="en-GB" smtClean="0"/>
              <a:pPr/>
              <a:t>‹#›</a:t>
            </a:fld>
            <a:endParaRPr lang="en-GB"/>
          </a:p>
        </p:txBody>
      </p:sp>
      <p:sp>
        <p:nvSpPr>
          <p:cNvPr id="6" name="object 9">
            <a:extLst>
              <a:ext uri="{FF2B5EF4-FFF2-40B4-BE49-F238E27FC236}">
                <a16:creationId xmlns:a16="http://schemas.microsoft.com/office/drawing/2014/main" id="{30FEBAB5-BD1E-CA96-95B2-8AEEBDDB71C6}"/>
              </a:ext>
            </a:extLst>
          </p:cNvPr>
          <p:cNvSpPr/>
          <p:nvPr userDrawn="1"/>
        </p:nvSpPr>
        <p:spPr>
          <a:xfrm>
            <a:off x="9906000" y="6349736"/>
            <a:ext cx="2035810" cy="299085"/>
          </a:xfrm>
          <a:custGeom>
            <a:avLst/>
            <a:gdLst/>
            <a:ahLst/>
            <a:cxnLst/>
            <a:rect l="l" t="t" r="r" b="b"/>
            <a:pathLst>
              <a:path w="2035809" h="299085">
                <a:moveTo>
                  <a:pt x="1771583" y="5448"/>
                </a:moveTo>
                <a:lnTo>
                  <a:pt x="1771938" y="31995"/>
                </a:lnTo>
                <a:lnTo>
                  <a:pt x="1772061" y="62391"/>
                </a:lnTo>
                <a:lnTo>
                  <a:pt x="1772169" y="197950"/>
                </a:lnTo>
                <a:lnTo>
                  <a:pt x="1772046" y="240904"/>
                </a:lnTo>
                <a:lnTo>
                  <a:pt x="1771923" y="268596"/>
                </a:lnTo>
                <a:lnTo>
                  <a:pt x="1771583" y="293585"/>
                </a:lnTo>
                <a:lnTo>
                  <a:pt x="1778786" y="293219"/>
                </a:lnTo>
                <a:lnTo>
                  <a:pt x="1785936" y="292957"/>
                </a:lnTo>
                <a:lnTo>
                  <a:pt x="1793031" y="292800"/>
                </a:lnTo>
                <a:lnTo>
                  <a:pt x="1897095" y="292747"/>
                </a:lnTo>
                <a:lnTo>
                  <a:pt x="1906480" y="291753"/>
                </a:lnTo>
                <a:lnTo>
                  <a:pt x="1919750" y="289460"/>
                </a:lnTo>
                <a:lnTo>
                  <a:pt x="1933305" y="286245"/>
                </a:lnTo>
                <a:lnTo>
                  <a:pt x="1946726" y="281935"/>
                </a:lnTo>
                <a:lnTo>
                  <a:pt x="1958016" y="277012"/>
                </a:lnTo>
                <a:lnTo>
                  <a:pt x="1863392" y="277012"/>
                </a:lnTo>
                <a:lnTo>
                  <a:pt x="1851717" y="276915"/>
                </a:lnTo>
                <a:lnTo>
                  <a:pt x="1812401" y="275132"/>
                </a:lnTo>
                <a:lnTo>
                  <a:pt x="1810482" y="231100"/>
                </a:lnTo>
                <a:lnTo>
                  <a:pt x="1809931" y="197950"/>
                </a:lnTo>
                <a:lnTo>
                  <a:pt x="1810004" y="90438"/>
                </a:lnTo>
                <a:lnTo>
                  <a:pt x="1811276" y="45554"/>
                </a:lnTo>
                <a:lnTo>
                  <a:pt x="1849866" y="21469"/>
                </a:lnTo>
                <a:lnTo>
                  <a:pt x="1972488" y="20751"/>
                </a:lnTo>
                <a:lnTo>
                  <a:pt x="1971923" y="20439"/>
                </a:lnTo>
                <a:lnTo>
                  <a:pt x="1929963" y="7864"/>
                </a:lnTo>
                <a:lnTo>
                  <a:pt x="1902458" y="5689"/>
                </a:lnTo>
                <a:lnTo>
                  <a:pt x="1793938" y="5689"/>
                </a:lnTo>
                <a:lnTo>
                  <a:pt x="1771583" y="5448"/>
                </a:lnTo>
                <a:close/>
              </a:path>
              <a:path w="2035809" h="299085">
                <a:moveTo>
                  <a:pt x="1897095" y="292747"/>
                </a:moveTo>
                <a:lnTo>
                  <a:pt x="1828543" y="292747"/>
                </a:lnTo>
                <a:lnTo>
                  <a:pt x="1842884" y="292852"/>
                </a:lnTo>
                <a:lnTo>
                  <a:pt x="1871189" y="293585"/>
                </a:lnTo>
                <a:lnTo>
                  <a:pt x="1880816" y="293585"/>
                </a:lnTo>
                <a:lnTo>
                  <a:pt x="1893500" y="293128"/>
                </a:lnTo>
                <a:lnTo>
                  <a:pt x="1897095" y="292747"/>
                </a:lnTo>
                <a:close/>
              </a:path>
              <a:path w="2035809" h="299085">
                <a:moveTo>
                  <a:pt x="1972488" y="20751"/>
                </a:moveTo>
                <a:lnTo>
                  <a:pt x="1873171" y="20751"/>
                </a:lnTo>
                <a:lnTo>
                  <a:pt x="1886079" y="21441"/>
                </a:lnTo>
                <a:lnTo>
                  <a:pt x="1898460" y="23220"/>
                </a:lnTo>
                <a:lnTo>
                  <a:pt x="1942186" y="35653"/>
                </a:lnTo>
                <a:lnTo>
                  <a:pt x="1973907" y="63279"/>
                </a:lnTo>
                <a:lnTo>
                  <a:pt x="1991600" y="111039"/>
                </a:lnTo>
                <a:lnTo>
                  <a:pt x="1993884" y="144271"/>
                </a:lnTo>
                <a:lnTo>
                  <a:pt x="1993153" y="164079"/>
                </a:lnTo>
                <a:lnTo>
                  <a:pt x="1982200" y="212013"/>
                </a:lnTo>
                <a:lnTo>
                  <a:pt x="1960835" y="245080"/>
                </a:lnTo>
                <a:lnTo>
                  <a:pt x="1921530" y="268596"/>
                </a:lnTo>
                <a:lnTo>
                  <a:pt x="1875079" y="276673"/>
                </a:lnTo>
                <a:lnTo>
                  <a:pt x="1863392" y="277012"/>
                </a:lnTo>
                <a:lnTo>
                  <a:pt x="1958016" y="277012"/>
                </a:lnTo>
                <a:lnTo>
                  <a:pt x="1994333" y="251793"/>
                </a:lnTo>
                <a:lnTo>
                  <a:pt x="2020884" y="214947"/>
                </a:lnTo>
                <a:lnTo>
                  <a:pt x="2034625" y="164419"/>
                </a:lnTo>
                <a:lnTo>
                  <a:pt x="2035540" y="144271"/>
                </a:lnTo>
                <a:lnTo>
                  <a:pt x="2035048" y="128539"/>
                </a:lnTo>
                <a:lnTo>
                  <a:pt x="2027679" y="86194"/>
                </a:lnTo>
                <a:lnTo>
                  <a:pt x="2010739" y="51983"/>
                </a:lnTo>
                <a:lnTo>
                  <a:pt x="1983416" y="26796"/>
                </a:lnTo>
                <a:lnTo>
                  <a:pt x="1972488" y="20751"/>
                </a:lnTo>
                <a:close/>
              </a:path>
              <a:path w="2035809" h="299085">
                <a:moveTo>
                  <a:pt x="1895269" y="5448"/>
                </a:moveTo>
                <a:lnTo>
                  <a:pt x="1793938" y="5689"/>
                </a:lnTo>
                <a:lnTo>
                  <a:pt x="1902458" y="5689"/>
                </a:lnTo>
                <a:lnTo>
                  <a:pt x="1895269" y="5448"/>
                </a:lnTo>
                <a:close/>
              </a:path>
              <a:path w="2035809" h="299085">
                <a:moveTo>
                  <a:pt x="1560217" y="5778"/>
                </a:moveTo>
                <a:lnTo>
                  <a:pt x="1558173" y="7556"/>
                </a:lnTo>
                <a:lnTo>
                  <a:pt x="1558223" y="9829"/>
                </a:lnTo>
                <a:lnTo>
                  <a:pt x="1558450" y="35086"/>
                </a:lnTo>
                <a:lnTo>
                  <a:pt x="1558575" y="59766"/>
                </a:lnTo>
                <a:lnTo>
                  <a:pt x="1558673" y="205727"/>
                </a:lnTo>
                <a:lnTo>
                  <a:pt x="1558563" y="241317"/>
                </a:lnTo>
                <a:lnTo>
                  <a:pt x="1558446" y="267741"/>
                </a:lnTo>
                <a:lnTo>
                  <a:pt x="1558096" y="293585"/>
                </a:lnTo>
                <a:lnTo>
                  <a:pt x="1707954" y="293166"/>
                </a:lnTo>
                <a:lnTo>
                  <a:pt x="1709518" y="291312"/>
                </a:lnTo>
                <a:lnTo>
                  <a:pt x="1708414" y="286461"/>
                </a:lnTo>
                <a:lnTo>
                  <a:pt x="1708134" y="284225"/>
                </a:lnTo>
                <a:lnTo>
                  <a:pt x="1708134" y="279958"/>
                </a:lnTo>
                <a:lnTo>
                  <a:pt x="1708464" y="276161"/>
                </a:lnTo>
                <a:lnTo>
                  <a:pt x="1709055" y="272821"/>
                </a:lnTo>
                <a:lnTo>
                  <a:pt x="1597631" y="272821"/>
                </a:lnTo>
                <a:lnTo>
                  <a:pt x="1597206" y="241317"/>
                </a:lnTo>
                <a:lnTo>
                  <a:pt x="1596781" y="205727"/>
                </a:lnTo>
                <a:lnTo>
                  <a:pt x="1596597" y="185453"/>
                </a:lnTo>
                <a:lnTo>
                  <a:pt x="1596466" y="163420"/>
                </a:lnTo>
                <a:lnTo>
                  <a:pt x="1596476" y="96804"/>
                </a:lnTo>
                <a:lnTo>
                  <a:pt x="1598435" y="35086"/>
                </a:lnTo>
                <a:lnTo>
                  <a:pt x="1599554" y="9829"/>
                </a:lnTo>
                <a:lnTo>
                  <a:pt x="1599552" y="7556"/>
                </a:lnTo>
                <a:lnTo>
                  <a:pt x="1575521" y="7556"/>
                </a:lnTo>
                <a:lnTo>
                  <a:pt x="1572117" y="7340"/>
                </a:lnTo>
                <a:lnTo>
                  <a:pt x="1564624" y="6400"/>
                </a:lnTo>
                <a:lnTo>
                  <a:pt x="1560217" y="5778"/>
                </a:lnTo>
                <a:close/>
              </a:path>
              <a:path w="2035809" h="299085">
                <a:moveTo>
                  <a:pt x="1707954" y="293166"/>
                </a:moveTo>
                <a:lnTo>
                  <a:pt x="1626268" y="293166"/>
                </a:lnTo>
                <a:lnTo>
                  <a:pt x="1707664" y="293509"/>
                </a:lnTo>
                <a:lnTo>
                  <a:pt x="1707954" y="293166"/>
                </a:lnTo>
                <a:close/>
              </a:path>
              <a:path w="2035809" h="299085">
                <a:moveTo>
                  <a:pt x="1707461" y="267741"/>
                </a:moveTo>
                <a:lnTo>
                  <a:pt x="1667667" y="271725"/>
                </a:lnTo>
                <a:lnTo>
                  <a:pt x="1597631" y="272821"/>
                </a:lnTo>
                <a:lnTo>
                  <a:pt x="1709055" y="272821"/>
                </a:lnTo>
                <a:lnTo>
                  <a:pt x="1709569" y="269913"/>
                </a:lnTo>
                <a:lnTo>
                  <a:pt x="1707461" y="267741"/>
                </a:lnTo>
                <a:close/>
              </a:path>
              <a:path w="2035809" h="299085">
                <a:moveTo>
                  <a:pt x="1597593" y="5791"/>
                </a:moveTo>
                <a:lnTo>
                  <a:pt x="1591129" y="6680"/>
                </a:lnTo>
                <a:lnTo>
                  <a:pt x="1585732" y="7340"/>
                </a:lnTo>
                <a:lnTo>
                  <a:pt x="1582328" y="7556"/>
                </a:lnTo>
                <a:lnTo>
                  <a:pt x="1599552" y="7556"/>
                </a:lnTo>
                <a:lnTo>
                  <a:pt x="1597593" y="5791"/>
                </a:lnTo>
                <a:close/>
              </a:path>
              <a:path w="2035809" h="299085">
                <a:moveTo>
                  <a:pt x="1319032" y="5448"/>
                </a:moveTo>
                <a:lnTo>
                  <a:pt x="1319359" y="29781"/>
                </a:lnTo>
                <a:lnTo>
                  <a:pt x="1319596" y="83338"/>
                </a:lnTo>
                <a:lnTo>
                  <a:pt x="1319602" y="212216"/>
                </a:lnTo>
                <a:lnTo>
                  <a:pt x="1319450" y="251650"/>
                </a:lnTo>
                <a:lnTo>
                  <a:pt x="1319350" y="269976"/>
                </a:lnTo>
                <a:lnTo>
                  <a:pt x="1319032" y="293585"/>
                </a:lnTo>
                <a:lnTo>
                  <a:pt x="1344302" y="293607"/>
                </a:lnTo>
                <a:lnTo>
                  <a:pt x="1472306" y="293573"/>
                </a:lnTo>
                <a:lnTo>
                  <a:pt x="1474022" y="291604"/>
                </a:lnTo>
                <a:lnTo>
                  <a:pt x="1473451" y="287400"/>
                </a:lnTo>
                <a:lnTo>
                  <a:pt x="1473324" y="285165"/>
                </a:lnTo>
                <a:lnTo>
                  <a:pt x="1473387" y="278561"/>
                </a:lnTo>
                <a:lnTo>
                  <a:pt x="1473629" y="274929"/>
                </a:lnTo>
                <a:lnTo>
                  <a:pt x="1473866" y="272821"/>
                </a:lnTo>
                <a:lnTo>
                  <a:pt x="1358986" y="272821"/>
                </a:lnTo>
                <a:lnTo>
                  <a:pt x="1358829" y="269976"/>
                </a:lnTo>
                <a:lnTo>
                  <a:pt x="1358712" y="267277"/>
                </a:lnTo>
                <a:lnTo>
                  <a:pt x="1359125" y="261988"/>
                </a:lnTo>
                <a:lnTo>
                  <a:pt x="1358986" y="251650"/>
                </a:lnTo>
                <a:lnTo>
                  <a:pt x="1358986" y="166230"/>
                </a:lnTo>
                <a:lnTo>
                  <a:pt x="1358846" y="165303"/>
                </a:lnTo>
                <a:lnTo>
                  <a:pt x="1359125" y="159435"/>
                </a:lnTo>
                <a:lnTo>
                  <a:pt x="1359036" y="157683"/>
                </a:lnTo>
                <a:lnTo>
                  <a:pt x="1358986" y="154190"/>
                </a:lnTo>
                <a:lnTo>
                  <a:pt x="1462110" y="154190"/>
                </a:lnTo>
                <a:lnTo>
                  <a:pt x="1461620" y="149526"/>
                </a:lnTo>
                <a:lnTo>
                  <a:pt x="1461424" y="145491"/>
                </a:lnTo>
                <a:lnTo>
                  <a:pt x="1461424" y="139801"/>
                </a:lnTo>
                <a:lnTo>
                  <a:pt x="1461589" y="137198"/>
                </a:lnTo>
                <a:lnTo>
                  <a:pt x="1461978" y="134162"/>
                </a:lnTo>
                <a:lnTo>
                  <a:pt x="1358351" y="134162"/>
                </a:lnTo>
                <a:lnTo>
                  <a:pt x="1358351" y="29781"/>
                </a:lnTo>
                <a:lnTo>
                  <a:pt x="1471753" y="29781"/>
                </a:lnTo>
                <a:lnTo>
                  <a:pt x="1471419" y="26479"/>
                </a:lnTo>
                <a:lnTo>
                  <a:pt x="1471203" y="21056"/>
                </a:lnTo>
                <a:lnTo>
                  <a:pt x="1471203" y="15303"/>
                </a:lnTo>
                <a:lnTo>
                  <a:pt x="1471381" y="12560"/>
                </a:lnTo>
                <a:lnTo>
                  <a:pt x="1472040" y="7556"/>
                </a:lnTo>
                <a:lnTo>
                  <a:pt x="1396819" y="7556"/>
                </a:lnTo>
                <a:lnTo>
                  <a:pt x="1377742" y="7396"/>
                </a:lnTo>
                <a:lnTo>
                  <a:pt x="1328846" y="5860"/>
                </a:lnTo>
                <a:lnTo>
                  <a:pt x="1319032" y="5448"/>
                </a:lnTo>
                <a:close/>
              </a:path>
              <a:path w="2035809" h="299085">
                <a:moveTo>
                  <a:pt x="1472105" y="269976"/>
                </a:moveTo>
                <a:lnTo>
                  <a:pt x="1469742" y="270128"/>
                </a:lnTo>
                <a:lnTo>
                  <a:pt x="1444552" y="271096"/>
                </a:lnTo>
                <a:lnTo>
                  <a:pt x="1358986" y="272821"/>
                </a:lnTo>
                <a:lnTo>
                  <a:pt x="1473866" y="272821"/>
                </a:lnTo>
                <a:lnTo>
                  <a:pt x="1473927" y="271960"/>
                </a:lnTo>
                <a:lnTo>
                  <a:pt x="1472105" y="269976"/>
                </a:lnTo>
                <a:close/>
              </a:path>
              <a:path w="2035809" h="299085">
                <a:moveTo>
                  <a:pt x="1462110" y="154190"/>
                </a:moveTo>
                <a:lnTo>
                  <a:pt x="1364091" y="154190"/>
                </a:lnTo>
                <a:lnTo>
                  <a:pt x="1414986" y="154963"/>
                </a:lnTo>
                <a:lnTo>
                  <a:pt x="1422321" y="155187"/>
                </a:lnTo>
                <a:lnTo>
                  <a:pt x="1429655" y="155488"/>
                </a:lnTo>
                <a:lnTo>
                  <a:pt x="1444723" y="156311"/>
                </a:lnTo>
                <a:lnTo>
                  <a:pt x="1451696" y="156844"/>
                </a:lnTo>
                <a:lnTo>
                  <a:pt x="1460294" y="157683"/>
                </a:lnTo>
                <a:lnTo>
                  <a:pt x="1462275" y="155727"/>
                </a:lnTo>
                <a:lnTo>
                  <a:pt x="1462110" y="154190"/>
                </a:lnTo>
                <a:close/>
              </a:path>
              <a:path w="2035809" h="299085">
                <a:moveTo>
                  <a:pt x="1460306" y="130187"/>
                </a:moveTo>
                <a:lnTo>
                  <a:pt x="1407224" y="133269"/>
                </a:lnTo>
                <a:lnTo>
                  <a:pt x="1358351" y="134162"/>
                </a:lnTo>
                <a:lnTo>
                  <a:pt x="1461978" y="134162"/>
                </a:lnTo>
                <a:lnTo>
                  <a:pt x="1462224" y="132245"/>
                </a:lnTo>
                <a:lnTo>
                  <a:pt x="1460306" y="130187"/>
                </a:lnTo>
                <a:close/>
              </a:path>
              <a:path w="2035809" h="299085">
                <a:moveTo>
                  <a:pt x="1471753" y="29781"/>
                </a:moveTo>
                <a:lnTo>
                  <a:pt x="1358351" y="29781"/>
                </a:lnTo>
                <a:lnTo>
                  <a:pt x="1368755" y="29819"/>
                </a:lnTo>
                <a:lnTo>
                  <a:pt x="1388212" y="30129"/>
                </a:lnTo>
                <a:lnTo>
                  <a:pt x="1396387" y="30403"/>
                </a:lnTo>
                <a:lnTo>
                  <a:pt x="1417386" y="31470"/>
                </a:lnTo>
                <a:lnTo>
                  <a:pt x="1470200" y="35090"/>
                </a:lnTo>
                <a:lnTo>
                  <a:pt x="1472092" y="33134"/>
                </a:lnTo>
                <a:lnTo>
                  <a:pt x="1471753" y="29781"/>
                </a:lnTo>
                <a:close/>
              </a:path>
              <a:path w="2035809" h="299085">
                <a:moveTo>
                  <a:pt x="1470174" y="5549"/>
                </a:moveTo>
                <a:lnTo>
                  <a:pt x="1434640" y="6921"/>
                </a:lnTo>
                <a:lnTo>
                  <a:pt x="1415834" y="7396"/>
                </a:lnTo>
                <a:lnTo>
                  <a:pt x="1396819" y="7556"/>
                </a:lnTo>
                <a:lnTo>
                  <a:pt x="1472040" y="7556"/>
                </a:lnTo>
                <a:lnTo>
                  <a:pt x="1470174" y="5549"/>
                </a:lnTo>
                <a:close/>
              </a:path>
              <a:path w="2035809" h="299085">
                <a:moveTo>
                  <a:pt x="1187828" y="5778"/>
                </a:moveTo>
                <a:lnTo>
                  <a:pt x="1185783" y="7556"/>
                </a:lnTo>
                <a:lnTo>
                  <a:pt x="1185839" y="10413"/>
                </a:lnTo>
                <a:lnTo>
                  <a:pt x="1186120" y="40767"/>
                </a:lnTo>
                <a:lnTo>
                  <a:pt x="1186291" y="90746"/>
                </a:lnTo>
                <a:lnTo>
                  <a:pt x="1186291" y="209515"/>
                </a:lnTo>
                <a:lnTo>
                  <a:pt x="1186120" y="259148"/>
                </a:lnTo>
                <a:lnTo>
                  <a:pt x="1185834" y="289458"/>
                </a:lnTo>
                <a:lnTo>
                  <a:pt x="1185783" y="291680"/>
                </a:lnTo>
                <a:lnTo>
                  <a:pt x="1187625" y="293420"/>
                </a:lnTo>
                <a:lnTo>
                  <a:pt x="1195118" y="292925"/>
                </a:lnTo>
                <a:lnTo>
                  <a:pt x="1200693" y="292747"/>
                </a:lnTo>
                <a:lnTo>
                  <a:pt x="1221431" y="292747"/>
                </a:lnTo>
                <a:lnTo>
                  <a:pt x="1222599" y="291680"/>
                </a:lnTo>
                <a:lnTo>
                  <a:pt x="1222240" y="250635"/>
                </a:lnTo>
                <a:lnTo>
                  <a:pt x="1222131" y="209515"/>
                </a:lnTo>
                <a:lnTo>
                  <a:pt x="1222233" y="50663"/>
                </a:lnTo>
                <a:lnTo>
                  <a:pt x="1222562" y="10413"/>
                </a:lnTo>
                <a:lnTo>
                  <a:pt x="1222600" y="8013"/>
                </a:lnTo>
                <a:lnTo>
                  <a:pt x="1222024" y="7556"/>
                </a:lnTo>
                <a:lnTo>
                  <a:pt x="1203144" y="7556"/>
                </a:lnTo>
                <a:lnTo>
                  <a:pt x="1199740" y="7340"/>
                </a:lnTo>
                <a:lnTo>
                  <a:pt x="1192247" y="6400"/>
                </a:lnTo>
                <a:lnTo>
                  <a:pt x="1187828" y="5778"/>
                </a:lnTo>
                <a:close/>
              </a:path>
              <a:path w="2035809" h="299085">
                <a:moveTo>
                  <a:pt x="1221431" y="292747"/>
                </a:moveTo>
                <a:lnTo>
                  <a:pt x="1212085" y="292747"/>
                </a:lnTo>
                <a:lnTo>
                  <a:pt x="1214726" y="292912"/>
                </a:lnTo>
                <a:lnTo>
                  <a:pt x="1220708" y="293408"/>
                </a:lnTo>
                <a:lnTo>
                  <a:pt x="1221431" y="292747"/>
                </a:lnTo>
                <a:close/>
              </a:path>
              <a:path w="2035809" h="299085">
                <a:moveTo>
                  <a:pt x="1220391" y="6261"/>
                </a:moveTo>
                <a:lnTo>
                  <a:pt x="1217660" y="6794"/>
                </a:lnTo>
                <a:lnTo>
                  <a:pt x="1213342" y="7340"/>
                </a:lnTo>
                <a:lnTo>
                  <a:pt x="1209939" y="7556"/>
                </a:lnTo>
                <a:lnTo>
                  <a:pt x="1222024" y="7556"/>
                </a:lnTo>
                <a:lnTo>
                  <a:pt x="1220391" y="6261"/>
                </a:lnTo>
                <a:close/>
              </a:path>
              <a:path w="2035809" h="299085">
                <a:moveTo>
                  <a:pt x="942413" y="5448"/>
                </a:moveTo>
                <a:lnTo>
                  <a:pt x="942732" y="28397"/>
                </a:lnTo>
                <a:lnTo>
                  <a:pt x="942968" y="78684"/>
                </a:lnTo>
                <a:lnTo>
                  <a:pt x="942966" y="215377"/>
                </a:lnTo>
                <a:lnTo>
                  <a:pt x="942831" y="256850"/>
                </a:lnTo>
                <a:lnTo>
                  <a:pt x="942527" y="289509"/>
                </a:lnTo>
                <a:lnTo>
                  <a:pt x="942489" y="291680"/>
                </a:lnTo>
                <a:lnTo>
                  <a:pt x="944318" y="293420"/>
                </a:lnTo>
                <a:lnTo>
                  <a:pt x="951824" y="292912"/>
                </a:lnTo>
                <a:lnTo>
                  <a:pt x="957399" y="292747"/>
                </a:lnTo>
                <a:lnTo>
                  <a:pt x="980480" y="292747"/>
                </a:lnTo>
                <a:lnTo>
                  <a:pt x="981616" y="291680"/>
                </a:lnTo>
                <a:lnTo>
                  <a:pt x="981592" y="289509"/>
                </a:lnTo>
                <a:lnTo>
                  <a:pt x="981164" y="271800"/>
                </a:lnTo>
                <a:lnTo>
                  <a:pt x="980926" y="251447"/>
                </a:lnTo>
                <a:lnTo>
                  <a:pt x="980792" y="215377"/>
                </a:lnTo>
                <a:lnTo>
                  <a:pt x="980678" y="150571"/>
                </a:lnTo>
                <a:lnTo>
                  <a:pt x="1089527" y="150571"/>
                </a:lnTo>
                <a:lnTo>
                  <a:pt x="1088844" y="146443"/>
                </a:lnTo>
                <a:lnTo>
                  <a:pt x="1088641" y="143890"/>
                </a:lnTo>
                <a:lnTo>
                  <a:pt x="1088641" y="138582"/>
                </a:lnTo>
                <a:lnTo>
                  <a:pt x="1088882" y="135229"/>
                </a:lnTo>
                <a:lnTo>
                  <a:pt x="1089564" y="130848"/>
                </a:lnTo>
                <a:lnTo>
                  <a:pt x="982139" y="130848"/>
                </a:lnTo>
                <a:lnTo>
                  <a:pt x="981935" y="112480"/>
                </a:lnTo>
                <a:lnTo>
                  <a:pt x="981493" y="78684"/>
                </a:lnTo>
                <a:lnTo>
                  <a:pt x="981137" y="47471"/>
                </a:lnTo>
                <a:lnTo>
                  <a:pt x="981097" y="28625"/>
                </a:lnTo>
                <a:lnTo>
                  <a:pt x="1098655" y="28625"/>
                </a:lnTo>
                <a:lnTo>
                  <a:pt x="1098407" y="21081"/>
                </a:lnTo>
                <a:lnTo>
                  <a:pt x="1098407" y="15290"/>
                </a:lnTo>
                <a:lnTo>
                  <a:pt x="1098598" y="12534"/>
                </a:lnTo>
                <a:lnTo>
                  <a:pt x="1099253" y="7556"/>
                </a:lnTo>
                <a:lnTo>
                  <a:pt x="1018499" y="7556"/>
                </a:lnTo>
                <a:lnTo>
                  <a:pt x="999423" y="7396"/>
                </a:lnTo>
                <a:lnTo>
                  <a:pt x="980462" y="6921"/>
                </a:lnTo>
                <a:lnTo>
                  <a:pt x="942413" y="5448"/>
                </a:lnTo>
                <a:close/>
              </a:path>
              <a:path w="2035809" h="299085">
                <a:moveTo>
                  <a:pt x="980480" y="292747"/>
                </a:moveTo>
                <a:lnTo>
                  <a:pt x="968943" y="292747"/>
                </a:lnTo>
                <a:lnTo>
                  <a:pt x="972995" y="292912"/>
                </a:lnTo>
                <a:lnTo>
                  <a:pt x="979776" y="293408"/>
                </a:lnTo>
                <a:lnTo>
                  <a:pt x="980480" y="292747"/>
                </a:lnTo>
                <a:close/>
              </a:path>
              <a:path w="2035809" h="299085">
                <a:moveTo>
                  <a:pt x="1089527" y="150571"/>
                </a:moveTo>
                <a:lnTo>
                  <a:pt x="1009152" y="150571"/>
                </a:lnTo>
                <a:lnTo>
                  <a:pt x="1016557" y="150597"/>
                </a:lnTo>
                <a:lnTo>
                  <a:pt x="1031220" y="150806"/>
                </a:lnTo>
                <a:lnTo>
                  <a:pt x="1045633" y="151211"/>
                </a:lnTo>
                <a:lnTo>
                  <a:pt x="1073160" y="152361"/>
                </a:lnTo>
                <a:lnTo>
                  <a:pt x="1079459" y="152806"/>
                </a:lnTo>
                <a:lnTo>
                  <a:pt x="1087714" y="153619"/>
                </a:lnTo>
                <a:lnTo>
                  <a:pt x="1089648" y="151458"/>
                </a:lnTo>
                <a:lnTo>
                  <a:pt x="1089527" y="150571"/>
                </a:lnTo>
                <a:close/>
              </a:path>
              <a:path w="2035809" h="299085">
                <a:moveTo>
                  <a:pt x="1087752" y="127622"/>
                </a:moveTo>
                <a:lnTo>
                  <a:pt x="1010026" y="130638"/>
                </a:lnTo>
                <a:lnTo>
                  <a:pt x="982139" y="130848"/>
                </a:lnTo>
                <a:lnTo>
                  <a:pt x="1089564" y="130848"/>
                </a:lnTo>
                <a:lnTo>
                  <a:pt x="1089637" y="130376"/>
                </a:lnTo>
                <a:lnTo>
                  <a:pt x="1089706" y="129638"/>
                </a:lnTo>
                <a:lnTo>
                  <a:pt x="1087752" y="127622"/>
                </a:lnTo>
                <a:close/>
              </a:path>
              <a:path w="2035809" h="299085">
                <a:moveTo>
                  <a:pt x="1098655" y="28625"/>
                </a:moveTo>
                <a:lnTo>
                  <a:pt x="981097" y="28625"/>
                </a:lnTo>
                <a:lnTo>
                  <a:pt x="986527" y="28651"/>
                </a:lnTo>
                <a:lnTo>
                  <a:pt x="1006815" y="29044"/>
                </a:lnTo>
                <a:lnTo>
                  <a:pt x="1069212" y="34033"/>
                </a:lnTo>
                <a:lnTo>
                  <a:pt x="1097112" y="38201"/>
                </a:lnTo>
                <a:lnTo>
                  <a:pt x="1099283" y="36233"/>
                </a:lnTo>
                <a:lnTo>
                  <a:pt x="1098655" y="28625"/>
                </a:lnTo>
                <a:close/>
              </a:path>
              <a:path w="2035809" h="299085">
                <a:moveTo>
                  <a:pt x="1097404" y="5537"/>
                </a:moveTo>
                <a:lnTo>
                  <a:pt x="1057183" y="6921"/>
                </a:lnTo>
                <a:lnTo>
                  <a:pt x="1037731" y="7396"/>
                </a:lnTo>
                <a:lnTo>
                  <a:pt x="1018499" y="7556"/>
                </a:lnTo>
                <a:lnTo>
                  <a:pt x="1099253" y="7556"/>
                </a:lnTo>
                <a:lnTo>
                  <a:pt x="1099144" y="7396"/>
                </a:lnTo>
                <a:lnTo>
                  <a:pt x="1097404" y="5537"/>
                </a:lnTo>
                <a:close/>
              </a:path>
              <a:path w="2035809" h="299085">
                <a:moveTo>
                  <a:pt x="668535" y="67449"/>
                </a:moveTo>
                <a:lnTo>
                  <a:pt x="618042" y="67449"/>
                </a:lnTo>
                <a:lnTo>
                  <a:pt x="645016" y="96575"/>
                </a:lnTo>
                <a:lnTo>
                  <a:pt x="697381" y="155392"/>
                </a:lnTo>
                <a:lnTo>
                  <a:pt x="724354" y="184746"/>
                </a:lnTo>
                <a:lnTo>
                  <a:pt x="751579" y="213836"/>
                </a:lnTo>
                <a:lnTo>
                  <a:pt x="778010" y="242582"/>
                </a:lnTo>
                <a:lnTo>
                  <a:pt x="803648" y="270986"/>
                </a:lnTo>
                <a:lnTo>
                  <a:pt x="828494" y="299046"/>
                </a:lnTo>
                <a:lnTo>
                  <a:pt x="841308" y="299046"/>
                </a:lnTo>
                <a:lnTo>
                  <a:pt x="841200" y="226466"/>
                </a:lnTo>
                <a:lnTo>
                  <a:pt x="815134" y="226466"/>
                </a:lnTo>
                <a:lnTo>
                  <a:pt x="796356" y="206505"/>
                </a:lnTo>
                <a:lnTo>
                  <a:pt x="668535" y="67449"/>
                </a:lnTo>
                <a:close/>
              </a:path>
              <a:path w="2035809" h="299085">
                <a:moveTo>
                  <a:pt x="617613" y="292747"/>
                </a:moveTo>
                <a:lnTo>
                  <a:pt x="605241" y="292747"/>
                </a:lnTo>
                <a:lnTo>
                  <a:pt x="615960" y="294258"/>
                </a:lnTo>
                <a:lnTo>
                  <a:pt x="617613" y="292747"/>
                </a:lnTo>
                <a:close/>
              </a:path>
              <a:path w="2035809" h="299085">
                <a:moveTo>
                  <a:pt x="606574" y="0"/>
                </a:moveTo>
                <a:lnTo>
                  <a:pt x="591144" y="0"/>
                </a:lnTo>
                <a:lnTo>
                  <a:pt x="591191" y="44357"/>
                </a:lnTo>
                <a:lnTo>
                  <a:pt x="590964" y="96575"/>
                </a:lnTo>
                <a:lnTo>
                  <a:pt x="590591" y="155392"/>
                </a:lnTo>
                <a:lnTo>
                  <a:pt x="590040" y="221794"/>
                </a:lnTo>
                <a:lnTo>
                  <a:pt x="588702" y="265641"/>
                </a:lnTo>
                <a:lnTo>
                  <a:pt x="586203" y="291312"/>
                </a:lnTo>
                <a:lnTo>
                  <a:pt x="588134" y="293319"/>
                </a:lnTo>
                <a:lnTo>
                  <a:pt x="593989" y="292874"/>
                </a:lnTo>
                <a:lnTo>
                  <a:pt x="597646" y="292747"/>
                </a:lnTo>
                <a:lnTo>
                  <a:pt x="617613" y="292747"/>
                </a:lnTo>
                <a:lnTo>
                  <a:pt x="618030" y="292366"/>
                </a:lnTo>
                <a:lnTo>
                  <a:pt x="617725" y="287832"/>
                </a:lnTo>
                <a:lnTo>
                  <a:pt x="617572" y="285076"/>
                </a:lnTo>
                <a:lnTo>
                  <a:pt x="617465" y="282536"/>
                </a:lnTo>
                <a:lnTo>
                  <a:pt x="617576" y="160865"/>
                </a:lnTo>
                <a:lnTo>
                  <a:pt x="617744" y="115328"/>
                </a:lnTo>
                <a:lnTo>
                  <a:pt x="617836" y="96575"/>
                </a:lnTo>
                <a:lnTo>
                  <a:pt x="618042" y="67449"/>
                </a:lnTo>
                <a:lnTo>
                  <a:pt x="668535" y="67449"/>
                </a:lnTo>
                <a:lnTo>
                  <a:pt x="612111" y="6007"/>
                </a:lnTo>
                <a:lnTo>
                  <a:pt x="606574" y="0"/>
                </a:lnTo>
                <a:close/>
              </a:path>
              <a:path w="2035809" h="299085">
                <a:moveTo>
                  <a:pt x="814283" y="6045"/>
                </a:moveTo>
                <a:lnTo>
                  <a:pt x="812229" y="7746"/>
                </a:lnTo>
                <a:lnTo>
                  <a:pt x="812169" y="10096"/>
                </a:lnTo>
                <a:lnTo>
                  <a:pt x="813082" y="28751"/>
                </a:lnTo>
                <a:lnTo>
                  <a:pt x="813756" y="46147"/>
                </a:lnTo>
                <a:lnTo>
                  <a:pt x="814930" y="103359"/>
                </a:lnTo>
                <a:lnTo>
                  <a:pt x="815196" y="206505"/>
                </a:lnTo>
                <a:lnTo>
                  <a:pt x="815134" y="226466"/>
                </a:lnTo>
                <a:lnTo>
                  <a:pt x="841200" y="226466"/>
                </a:lnTo>
                <a:lnTo>
                  <a:pt x="841080" y="125945"/>
                </a:lnTo>
                <a:lnTo>
                  <a:pt x="841172" y="22289"/>
                </a:lnTo>
                <a:lnTo>
                  <a:pt x="841245" y="7746"/>
                </a:lnTo>
                <a:lnTo>
                  <a:pt x="840993" y="7543"/>
                </a:lnTo>
                <a:lnTo>
                  <a:pt x="823566" y="7543"/>
                </a:lnTo>
                <a:lnTo>
                  <a:pt x="820341" y="7200"/>
                </a:lnTo>
                <a:lnTo>
                  <a:pt x="814283" y="6045"/>
                </a:lnTo>
                <a:close/>
              </a:path>
              <a:path w="2035809" h="299085">
                <a:moveTo>
                  <a:pt x="839086" y="6007"/>
                </a:moveTo>
                <a:lnTo>
                  <a:pt x="832660" y="7175"/>
                </a:lnTo>
                <a:lnTo>
                  <a:pt x="828850" y="7543"/>
                </a:lnTo>
                <a:lnTo>
                  <a:pt x="840993" y="7543"/>
                </a:lnTo>
                <a:lnTo>
                  <a:pt x="839086" y="6007"/>
                </a:lnTo>
                <a:close/>
              </a:path>
              <a:path w="2035809" h="299085">
                <a:moveTo>
                  <a:pt x="276426" y="292747"/>
                </a:moveTo>
                <a:lnTo>
                  <a:pt x="263192" y="292747"/>
                </a:lnTo>
                <a:lnTo>
                  <a:pt x="269008" y="292925"/>
                </a:lnTo>
                <a:lnTo>
                  <a:pt x="275409" y="293433"/>
                </a:lnTo>
                <a:lnTo>
                  <a:pt x="276426" y="292747"/>
                </a:lnTo>
                <a:close/>
              </a:path>
              <a:path w="2035809" h="299085">
                <a:moveTo>
                  <a:pt x="463410" y="179279"/>
                </a:moveTo>
                <a:lnTo>
                  <a:pt x="369641" y="179279"/>
                </a:lnTo>
                <a:lnTo>
                  <a:pt x="421408" y="179489"/>
                </a:lnTo>
                <a:lnTo>
                  <a:pt x="424486" y="186966"/>
                </a:lnTo>
                <a:lnTo>
                  <a:pt x="427996" y="195179"/>
                </a:lnTo>
                <a:lnTo>
                  <a:pt x="431617" y="203574"/>
                </a:lnTo>
                <a:lnTo>
                  <a:pt x="435023" y="211594"/>
                </a:lnTo>
                <a:lnTo>
                  <a:pt x="450570" y="249157"/>
                </a:lnTo>
                <a:lnTo>
                  <a:pt x="464106" y="284848"/>
                </a:lnTo>
                <a:lnTo>
                  <a:pt x="466506" y="292315"/>
                </a:lnTo>
                <a:lnTo>
                  <a:pt x="468144" y="293395"/>
                </a:lnTo>
                <a:lnTo>
                  <a:pt x="472767" y="292900"/>
                </a:lnTo>
                <a:lnTo>
                  <a:pt x="475523" y="292747"/>
                </a:lnTo>
                <a:lnTo>
                  <a:pt x="511456" y="292747"/>
                </a:lnTo>
                <a:lnTo>
                  <a:pt x="513166" y="290334"/>
                </a:lnTo>
                <a:lnTo>
                  <a:pt x="511997" y="287781"/>
                </a:lnTo>
                <a:lnTo>
                  <a:pt x="496541" y="253509"/>
                </a:lnTo>
                <a:lnTo>
                  <a:pt x="463410" y="179279"/>
                </a:lnTo>
                <a:close/>
              </a:path>
              <a:path w="2035809" h="299085">
                <a:moveTo>
                  <a:pt x="384007" y="0"/>
                </a:moveTo>
                <a:lnTo>
                  <a:pt x="375930" y="0"/>
                </a:lnTo>
                <a:lnTo>
                  <a:pt x="359382" y="37380"/>
                </a:lnTo>
                <a:lnTo>
                  <a:pt x="342887" y="74447"/>
                </a:lnTo>
                <a:lnTo>
                  <a:pt x="326445" y="111199"/>
                </a:lnTo>
                <a:lnTo>
                  <a:pt x="310055" y="147637"/>
                </a:lnTo>
                <a:lnTo>
                  <a:pt x="294241" y="182527"/>
                </a:lnTo>
                <a:lnTo>
                  <a:pt x="278232" y="217511"/>
                </a:lnTo>
                <a:lnTo>
                  <a:pt x="262027" y="252588"/>
                </a:lnTo>
                <a:lnTo>
                  <a:pt x="244434" y="290296"/>
                </a:lnTo>
                <a:lnTo>
                  <a:pt x="246402" y="293204"/>
                </a:lnTo>
                <a:lnTo>
                  <a:pt x="252219" y="292836"/>
                </a:lnTo>
                <a:lnTo>
                  <a:pt x="255343" y="292747"/>
                </a:lnTo>
                <a:lnTo>
                  <a:pt x="276426" y="292747"/>
                </a:lnTo>
                <a:lnTo>
                  <a:pt x="277051" y="292315"/>
                </a:lnTo>
                <a:lnTo>
                  <a:pt x="293265" y="244728"/>
                </a:lnTo>
                <a:lnTo>
                  <a:pt x="311425" y="196110"/>
                </a:lnTo>
                <a:lnTo>
                  <a:pt x="463410" y="179279"/>
                </a:lnTo>
                <a:lnTo>
                  <a:pt x="454845" y="160035"/>
                </a:lnTo>
                <a:lnTo>
                  <a:pt x="399674" y="160035"/>
                </a:lnTo>
                <a:lnTo>
                  <a:pt x="327492" y="159778"/>
                </a:lnTo>
                <a:lnTo>
                  <a:pt x="372323" y="58927"/>
                </a:lnTo>
                <a:lnTo>
                  <a:pt x="409958" y="58927"/>
                </a:lnTo>
                <a:lnTo>
                  <a:pt x="394388" y="23725"/>
                </a:lnTo>
                <a:lnTo>
                  <a:pt x="384007" y="0"/>
                </a:lnTo>
                <a:close/>
              </a:path>
              <a:path w="2035809" h="299085">
                <a:moveTo>
                  <a:pt x="511456" y="292747"/>
                </a:moveTo>
                <a:lnTo>
                  <a:pt x="502637" y="292747"/>
                </a:lnTo>
                <a:lnTo>
                  <a:pt x="505495" y="292836"/>
                </a:lnTo>
                <a:lnTo>
                  <a:pt x="511159" y="293166"/>
                </a:lnTo>
                <a:lnTo>
                  <a:pt x="511456" y="292747"/>
                </a:lnTo>
                <a:close/>
              </a:path>
              <a:path w="2035809" h="299085">
                <a:moveTo>
                  <a:pt x="409958" y="58927"/>
                </a:moveTo>
                <a:lnTo>
                  <a:pt x="372323" y="58927"/>
                </a:lnTo>
                <a:lnTo>
                  <a:pt x="415782" y="159943"/>
                </a:lnTo>
                <a:lnTo>
                  <a:pt x="399674" y="160035"/>
                </a:lnTo>
                <a:lnTo>
                  <a:pt x="454845" y="160035"/>
                </a:lnTo>
                <a:lnTo>
                  <a:pt x="409958" y="58927"/>
                </a:lnTo>
                <a:close/>
              </a:path>
              <a:path w="2035809" h="299085">
                <a:moveTo>
                  <a:pt x="130134" y="27266"/>
                </a:moveTo>
                <a:lnTo>
                  <a:pt x="90395" y="27266"/>
                </a:lnTo>
                <a:lnTo>
                  <a:pt x="90953" y="48888"/>
                </a:lnTo>
                <a:lnTo>
                  <a:pt x="91350" y="70565"/>
                </a:lnTo>
                <a:lnTo>
                  <a:pt x="91587" y="92298"/>
                </a:lnTo>
                <a:lnTo>
                  <a:pt x="91599" y="200009"/>
                </a:lnTo>
                <a:lnTo>
                  <a:pt x="91399" y="213694"/>
                </a:lnTo>
                <a:lnTo>
                  <a:pt x="90101" y="253047"/>
                </a:lnTo>
                <a:lnTo>
                  <a:pt x="88363" y="291604"/>
                </a:lnTo>
                <a:lnTo>
                  <a:pt x="90218" y="293420"/>
                </a:lnTo>
                <a:lnTo>
                  <a:pt x="97723" y="292912"/>
                </a:lnTo>
                <a:lnTo>
                  <a:pt x="103273" y="292747"/>
                </a:lnTo>
                <a:lnTo>
                  <a:pt x="131006" y="292747"/>
                </a:lnTo>
                <a:lnTo>
                  <a:pt x="132166" y="291642"/>
                </a:lnTo>
                <a:lnTo>
                  <a:pt x="130428" y="253040"/>
                </a:lnTo>
                <a:lnTo>
                  <a:pt x="129126" y="213694"/>
                </a:lnTo>
                <a:lnTo>
                  <a:pt x="128929" y="200009"/>
                </a:lnTo>
                <a:lnTo>
                  <a:pt x="128943" y="92298"/>
                </a:lnTo>
                <a:lnTo>
                  <a:pt x="129180" y="70565"/>
                </a:lnTo>
                <a:lnTo>
                  <a:pt x="129576" y="48888"/>
                </a:lnTo>
                <a:lnTo>
                  <a:pt x="130134" y="27266"/>
                </a:lnTo>
                <a:close/>
              </a:path>
              <a:path w="2035809" h="299085">
                <a:moveTo>
                  <a:pt x="131006" y="292747"/>
                </a:moveTo>
                <a:lnTo>
                  <a:pt x="114983" y="292747"/>
                </a:lnTo>
                <a:lnTo>
                  <a:pt x="122107" y="292925"/>
                </a:lnTo>
                <a:lnTo>
                  <a:pt x="130299" y="293420"/>
                </a:lnTo>
                <a:lnTo>
                  <a:pt x="131006" y="292747"/>
                </a:lnTo>
                <a:close/>
              </a:path>
              <a:path w="2035809" h="299085">
                <a:moveTo>
                  <a:pt x="219653" y="27266"/>
                </a:moveTo>
                <a:lnTo>
                  <a:pt x="137500" y="27266"/>
                </a:lnTo>
                <a:lnTo>
                  <a:pt x="161388" y="27609"/>
                </a:lnTo>
                <a:lnTo>
                  <a:pt x="169453" y="27889"/>
                </a:lnTo>
                <a:lnTo>
                  <a:pt x="185607" y="28727"/>
                </a:lnTo>
                <a:lnTo>
                  <a:pt x="193265" y="30187"/>
                </a:lnTo>
                <a:lnTo>
                  <a:pt x="206283" y="31673"/>
                </a:lnTo>
                <a:lnTo>
                  <a:pt x="218183" y="33756"/>
                </a:lnTo>
                <a:lnTo>
                  <a:pt x="220278" y="31673"/>
                </a:lnTo>
                <a:lnTo>
                  <a:pt x="220375" y="31457"/>
                </a:lnTo>
                <a:lnTo>
                  <a:pt x="219653" y="27266"/>
                </a:lnTo>
                <a:close/>
              </a:path>
              <a:path w="2035809" h="299085">
                <a:moveTo>
                  <a:pt x="1826" y="5511"/>
                </a:moveTo>
                <a:lnTo>
                  <a:pt x="0" y="7658"/>
                </a:lnTo>
                <a:lnTo>
                  <a:pt x="1201" y="13512"/>
                </a:lnTo>
                <a:lnTo>
                  <a:pt x="1559" y="16255"/>
                </a:lnTo>
                <a:lnTo>
                  <a:pt x="1541" y="21348"/>
                </a:lnTo>
                <a:lnTo>
                  <a:pt x="1216" y="25222"/>
                </a:lnTo>
                <a:lnTo>
                  <a:pt x="152" y="31457"/>
                </a:lnTo>
                <a:lnTo>
                  <a:pt x="2410" y="33731"/>
                </a:lnTo>
                <a:lnTo>
                  <a:pt x="9471" y="32423"/>
                </a:lnTo>
                <a:lnTo>
                  <a:pt x="14348" y="31457"/>
                </a:lnTo>
                <a:lnTo>
                  <a:pt x="27124" y="30505"/>
                </a:lnTo>
                <a:lnTo>
                  <a:pt x="34922" y="28727"/>
                </a:lnTo>
                <a:lnTo>
                  <a:pt x="51076" y="27889"/>
                </a:lnTo>
                <a:lnTo>
                  <a:pt x="59153" y="27609"/>
                </a:lnTo>
                <a:lnTo>
                  <a:pt x="83017" y="27266"/>
                </a:lnTo>
                <a:lnTo>
                  <a:pt x="219653" y="27266"/>
                </a:lnTo>
                <a:lnTo>
                  <a:pt x="219294" y="25145"/>
                </a:lnTo>
                <a:lnTo>
                  <a:pt x="218970" y="21348"/>
                </a:lnTo>
                <a:lnTo>
                  <a:pt x="218999" y="16255"/>
                </a:lnTo>
                <a:lnTo>
                  <a:pt x="219354" y="13436"/>
                </a:lnTo>
                <a:lnTo>
                  <a:pt x="220532" y="7658"/>
                </a:lnTo>
                <a:lnTo>
                  <a:pt x="219001" y="5873"/>
                </a:lnTo>
                <a:lnTo>
                  <a:pt x="110228" y="5873"/>
                </a:lnTo>
                <a:lnTo>
                  <a:pt x="4213" y="5549"/>
                </a:lnTo>
                <a:lnTo>
                  <a:pt x="1826" y="5511"/>
                </a:lnTo>
                <a:close/>
              </a:path>
              <a:path w="2035809" h="299085">
                <a:moveTo>
                  <a:pt x="218691" y="5511"/>
                </a:moveTo>
                <a:lnTo>
                  <a:pt x="216291" y="5549"/>
                </a:lnTo>
                <a:lnTo>
                  <a:pt x="110228" y="5873"/>
                </a:lnTo>
                <a:lnTo>
                  <a:pt x="219001" y="5873"/>
                </a:lnTo>
                <a:lnTo>
                  <a:pt x="218691" y="5511"/>
                </a:lnTo>
                <a:close/>
              </a:path>
            </a:pathLst>
          </a:custGeom>
          <a:solidFill>
            <a:srgbClr val="B51631"/>
          </a:solidFill>
        </p:spPr>
        <p:txBody>
          <a:bodyPr wrap="square" lIns="0" tIns="0" rIns="0" bIns="0" rtlCol="0"/>
          <a:lstStyle/>
          <a:p>
            <a:endParaRPr/>
          </a:p>
        </p:txBody>
      </p:sp>
    </p:spTree>
    <p:extLst>
      <p:ext uri="{BB962C8B-B14F-4D97-AF65-F5344CB8AC3E}">
        <p14:creationId xmlns:p14="http://schemas.microsoft.com/office/powerpoint/2010/main" val="421730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09601" y="636327"/>
            <a:ext cx="10639332" cy="553998"/>
          </a:xfrm>
        </p:spPr>
        <p:txBody>
          <a:bodyPr lIns="0" tIns="0" rIns="0" bIns="0"/>
          <a:lstStyle>
            <a:lvl1pPr>
              <a:defRPr sz="3600" b="0" i="0">
                <a:solidFill>
                  <a:srgbClr val="7E131E"/>
                </a:solidFill>
                <a:latin typeface="Arial"/>
                <a:cs typeface="Arial"/>
              </a:defRPr>
            </a:lvl1pPr>
          </a:lstStyle>
          <a:p>
            <a:r>
              <a:rPr lang="en-US"/>
              <a:t>Click to edit Master title style</a:t>
            </a:r>
            <a:endParaRPr/>
          </a:p>
        </p:txBody>
      </p:sp>
      <p:sp>
        <p:nvSpPr>
          <p:cNvPr id="6" name="Holder 7"/>
          <p:cNvSpPr>
            <a:spLocks noGrp="1"/>
          </p:cNvSpPr>
          <p:nvPr>
            <p:ph type="sldNum" sz="quarter" idx="7"/>
          </p:nvPr>
        </p:nvSpPr>
        <p:spPr>
          <a:xfrm>
            <a:off x="4527185" y="6377940"/>
            <a:ext cx="2804160" cy="184666"/>
          </a:xfrm>
          <a:prstGeom prst="rect">
            <a:avLst/>
          </a:prstGeom>
        </p:spPr>
        <p:txBody>
          <a:bodyPr lIns="0" tIns="0" rIns="0" bIns="0"/>
          <a:lstStyle>
            <a:lvl1pPr algn="ctr">
              <a:defRPr sz="1200">
                <a:solidFill>
                  <a:schemeClr val="tx1">
                    <a:tint val="75000"/>
                  </a:schemeClr>
                </a:solidFill>
              </a:defRPr>
            </a:lvl1pPr>
          </a:lstStyle>
          <a:p>
            <a:fld id="{B6F15528-21DE-4FAA-801E-634DDDAF4B2B}" type="slidenum">
              <a:rPr lang="en-GB" smtClean="0"/>
              <a:pPr/>
              <a:t>‹#›</a:t>
            </a:fld>
            <a:endParaRPr lang="en-GB"/>
          </a:p>
        </p:txBody>
      </p:sp>
      <p:sp>
        <p:nvSpPr>
          <p:cNvPr id="4" name="object 9">
            <a:extLst>
              <a:ext uri="{FF2B5EF4-FFF2-40B4-BE49-F238E27FC236}">
                <a16:creationId xmlns:a16="http://schemas.microsoft.com/office/drawing/2014/main" id="{134F2CDC-F015-9A78-3B64-C51860E06BF4}"/>
              </a:ext>
            </a:extLst>
          </p:cNvPr>
          <p:cNvSpPr/>
          <p:nvPr userDrawn="1"/>
        </p:nvSpPr>
        <p:spPr>
          <a:xfrm>
            <a:off x="9906000" y="6349736"/>
            <a:ext cx="2035810" cy="299085"/>
          </a:xfrm>
          <a:custGeom>
            <a:avLst/>
            <a:gdLst/>
            <a:ahLst/>
            <a:cxnLst/>
            <a:rect l="l" t="t" r="r" b="b"/>
            <a:pathLst>
              <a:path w="2035809" h="299085">
                <a:moveTo>
                  <a:pt x="1771583" y="5448"/>
                </a:moveTo>
                <a:lnTo>
                  <a:pt x="1771938" y="31995"/>
                </a:lnTo>
                <a:lnTo>
                  <a:pt x="1772061" y="62391"/>
                </a:lnTo>
                <a:lnTo>
                  <a:pt x="1772169" y="197950"/>
                </a:lnTo>
                <a:lnTo>
                  <a:pt x="1772046" y="240904"/>
                </a:lnTo>
                <a:lnTo>
                  <a:pt x="1771923" y="268596"/>
                </a:lnTo>
                <a:lnTo>
                  <a:pt x="1771583" y="293585"/>
                </a:lnTo>
                <a:lnTo>
                  <a:pt x="1778786" y="293219"/>
                </a:lnTo>
                <a:lnTo>
                  <a:pt x="1785936" y="292957"/>
                </a:lnTo>
                <a:lnTo>
                  <a:pt x="1793031" y="292800"/>
                </a:lnTo>
                <a:lnTo>
                  <a:pt x="1897095" y="292747"/>
                </a:lnTo>
                <a:lnTo>
                  <a:pt x="1906480" y="291753"/>
                </a:lnTo>
                <a:lnTo>
                  <a:pt x="1919750" y="289460"/>
                </a:lnTo>
                <a:lnTo>
                  <a:pt x="1933305" y="286245"/>
                </a:lnTo>
                <a:lnTo>
                  <a:pt x="1946726" y="281935"/>
                </a:lnTo>
                <a:lnTo>
                  <a:pt x="1958016" y="277012"/>
                </a:lnTo>
                <a:lnTo>
                  <a:pt x="1863392" y="277012"/>
                </a:lnTo>
                <a:lnTo>
                  <a:pt x="1851717" y="276915"/>
                </a:lnTo>
                <a:lnTo>
                  <a:pt x="1812401" y="275132"/>
                </a:lnTo>
                <a:lnTo>
                  <a:pt x="1810482" y="231100"/>
                </a:lnTo>
                <a:lnTo>
                  <a:pt x="1809931" y="197950"/>
                </a:lnTo>
                <a:lnTo>
                  <a:pt x="1810004" y="90438"/>
                </a:lnTo>
                <a:lnTo>
                  <a:pt x="1811276" y="45554"/>
                </a:lnTo>
                <a:lnTo>
                  <a:pt x="1849866" y="21469"/>
                </a:lnTo>
                <a:lnTo>
                  <a:pt x="1972488" y="20751"/>
                </a:lnTo>
                <a:lnTo>
                  <a:pt x="1971923" y="20439"/>
                </a:lnTo>
                <a:lnTo>
                  <a:pt x="1929963" y="7864"/>
                </a:lnTo>
                <a:lnTo>
                  <a:pt x="1902458" y="5689"/>
                </a:lnTo>
                <a:lnTo>
                  <a:pt x="1793938" y="5689"/>
                </a:lnTo>
                <a:lnTo>
                  <a:pt x="1771583" y="5448"/>
                </a:lnTo>
                <a:close/>
              </a:path>
              <a:path w="2035809" h="299085">
                <a:moveTo>
                  <a:pt x="1897095" y="292747"/>
                </a:moveTo>
                <a:lnTo>
                  <a:pt x="1828543" y="292747"/>
                </a:lnTo>
                <a:lnTo>
                  <a:pt x="1842884" y="292852"/>
                </a:lnTo>
                <a:lnTo>
                  <a:pt x="1871189" y="293585"/>
                </a:lnTo>
                <a:lnTo>
                  <a:pt x="1880816" y="293585"/>
                </a:lnTo>
                <a:lnTo>
                  <a:pt x="1893500" y="293128"/>
                </a:lnTo>
                <a:lnTo>
                  <a:pt x="1897095" y="292747"/>
                </a:lnTo>
                <a:close/>
              </a:path>
              <a:path w="2035809" h="299085">
                <a:moveTo>
                  <a:pt x="1972488" y="20751"/>
                </a:moveTo>
                <a:lnTo>
                  <a:pt x="1873171" y="20751"/>
                </a:lnTo>
                <a:lnTo>
                  <a:pt x="1886079" y="21441"/>
                </a:lnTo>
                <a:lnTo>
                  <a:pt x="1898460" y="23220"/>
                </a:lnTo>
                <a:lnTo>
                  <a:pt x="1942186" y="35653"/>
                </a:lnTo>
                <a:lnTo>
                  <a:pt x="1973907" y="63279"/>
                </a:lnTo>
                <a:lnTo>
                  <a:pt x="1991600" y="111039"/>
                </a:lnTo>
                <a:lnTo>
                  <a:pt x="1993884" y="144271"/>
                </a:lnTo>
                <a:lnTo>
                  <a:pt x="1993153" y="164079"/>
                </a:lnTo>
                <a:lnTo>
                  <a:pt x="1982200" y="212013"/>
                </a:lnTo>
                <a:lnTo>
                  <a:pt x="1960835" y="245080"/>
                </a:lnTo>
                <a:lnTo>
                  <a:pt x="1921530" y="268596"/>
                </a:lnTo>
                <a:lnTo>
                  <a:pt x="1875079" y="276673"/>
                </a:lnTo>
                <a:lnTo>
                  <a:pt x="1863392" y="277012"/>
                </a:lnTo>
                <a:lnTo>
                  <a:pt x="1958016" y="277012"/>
                </a:lnTo>
                <a:lnTo>
                  <a:pt x="1994333" y="251793"/>
                </a:lnTo>
                <a:lnTo>
                  <a:pt x="2020884" y="214947"/>
                </a:lnTo>
                <a:lnTo>
                  <a:pt x="2034625" y="164419"/>
                </a:lnTo>
                <a:lnTo>
                  <a:pt x="2035540" y="144271"/>
                </a:lnTo>
                <a:lnTo>
                  <a:pt x="2035048" y="128539"/>
                </a:lnTo>
                <a:lnTo>
                  <a:pt x="2027679" y="86194"/>
                </a:lnTo>
                <a:lnTo>
                  <a:pt x="2010739" y="51983"/>
                </a:lnTo>
                <a:lnTo>
                  <a:pt x="1983416" y="26796"/>
                </a:lnTo>
                <a:lnTo>
                  <a:pt x="1972488" y="20751"/>
                </a:lnTo>
                <a:close/>
              </a:path>
              <a:path w="2035809" h="299085">
                <a:moveTo>
                  <a:pt x="1895269" y="5448"/>
                </a:moveTo>
                <a:lnTo>
                  <a:pt x="1793938" y="5689"/>
                </a:lnTo>
                <a:lnTo>
                  <a:pt x="1902458" y="5689"/>
                </a:lnTo>
                <a:lnTo>
                  <a:pt x="1895269" y="5448"/>
                </a:lnTo>
                <a:close/>
              </a:path>
              <a:path w="2035809" h="299085">
                <a:moveTo>
                  <a:pt x="1560217" y="5778"/>
                </a:moveTo>
                <a:lnTo>
                  <a:pt x="1558173" y="7556"/>
                </a:lnTo>
                <a:lnTo>
                  <a:pt x="1558223" y="9829"/>
                </a:lnTo>
                <a:lnTo>
                  <a:pt x="1558450" y="35086"/>
                </a:lnTo>
                <a:lnTo>
                  <a:pt x="1558575" y="59766"/>
                </a:lnTo>
                <a:lnTo>
                  <a:pt x="1558673" y="205727"/>
                </a:lnTo>
                <a:lnTo>
                  <a:pt x="1558563" y="241317"/>
                </a:lnTo>
                <a:lnTo>
                  <a:pt x="1558446" y="267741"/>
                </a:lnTo>
                <a:lnTo>
                  <a:pt x="1558096" y="293585"/>
                </a:lnTo>
                <a:lnTo>
                  <a:pt x="1707954" y="293166"/>
                </a:lnTo>
                <a:lnTo>
                  <a:pt x="1709518" y="291312"/>
                </a:lnTo>
                <a:lnTo>
                  <a:pt x="1708414" y="286461"/>
                </a:lnTo>
                <a:lnTo>
                  <a:pt x="1708134" y="284225"/>
                </a:lnTo>
                <a:lnTo>
                  <a:pt x="1708134" y="279958"/>
                </a:lnTo>
                <a:lnTo>
                  <a:pt x="1708464" y="276161"/>
                </a:lnTo>
                <a:lnTo>
                  <a:pt x="1709055" y="272821"/>
                </a:lnTo>
                <a:lnTo>
                  <a:pt x="1597631" y="272821"/>
                </a:lnTo>
                <a:lnTo>
                  <a:pt x="1597206" y="241317"/>
                </a:lnTo>
                <a:lnTo>
                  <a:pt x="1596781" y="205727"/>
                </a:lnTo>
                <a:lnTo>
                  <a:pt x="1596597" y="185453"/>
                </a:lnTo>
                <a:lnTo>
                  <a:pt x="1596466" y="163420"/>
                </a:lnTo>
                <a:lnTo>
                  <a:pt x="1596476" y="96804"/>
                </a:lnTo>
                <a:lnTo>
                  <a:pt x="1598435" y="35086"/>
                </a:lnTo>
                <a:lnTo>
                  <a:pt x="1599554" y="9829"/>
                </a:lnTo>
                <a:lnTo>
                  <a:pt x="1599552" y="7556"/>
                </a:lnTo>
                <a:lnTo>
                  <a:pt x="1575521" y="7556"/>
                </a:lnTo>
                <a:lnTo>
                  <a:pt x="1572117" y="7340"/>
                </a:lnTo>
                <a:lnTo>
                  <a:pt x="1564624" y="6400"/>
                </a:lnTo>
                <a:lnTo>
                  <a:pt x="1560217" y="5778"/>
                </a:lnTo>
                <a:close/>
              </a:path>
              <a:path w="2035809" h="299085">
                <a:moveTo>
                  <a:pt x="1707954" y="293166"/>
                </a:moveTo>
                <a:lnTo>
                  <a:pt x="1626268" y="293166"/>
                </a:lnTo>
                <a:lnTo>
                  <a:pt x="1707664" y="293509"/>
                </a:lnTo>
                <a:lnTo>
                  <a:pt x="1707954" y="293166"/>
                </a:lnTo>
                <a:close/>
              </a:path>
              <a:path w="2035809" h="299085">
                <a:moveTo>
                  <a:pt x="1707461" y="267741"/>
                </a:moveTo>
                <a:lnTo>
                  <a:pt x="1667667" y="271725"/>
                </a:lnTo>
                <a:lnTo>
                  <a:pt x="1597631" y="272821"/>
                </a:lnTo>
                <a:lnTo>
                  <a:pt x="1709055" y="272821"/>
                </a:lnTo>
                <a:lnTo>
                  <a:pt x="1709569" y="269913"/>
                </a:lnTo>
                <a:lnTo>
                  <a:pt x="1707461" y="267741"/>
                </a:lnTo>
                <a:close/>
              </a:path>
              <a:path w="2035809" h="299085">
                <a:moveTo>
                  <a:pt x="1597593" y="5791"/>
                </a:moveTo>
                <a:lnTo>
                  <a:pt x="1591129" y="6680"/>
                </a:lnTo>
                <a:lnTo>
                  <a:pt x="1585732" y="7340"/>
                </a:lnTo>
                <a:lnTo>
                  <a:pt x="1582328" y="7556"/>
                </a:lnTo>
                <a:lnTo>
                  <a:pt x="1599552" y="7556"/>
                </a:lnTo>
                <a:lnTo>
                  <a:pt x="1597593" y="5791"/>
                </a:lnTo>
                <a:close/>
              </a:path>
              <a:path w="2035809" h="299085">
                <a:moveTo>
                  <a:pt x="1319032" y="5448"/>
                </a:moveTo>
                <a:lnTo>
                  <a:pt x="1319359" y="29781"/>
                </a:lnTo>
                <a:lnTo>
                  <a:pt x="1319596" y="83338"/>
                </a:lnTo>
                <a:lnTo>
                  <a:pt x="1319602" y="212216"/>
                </a:lnTo>
                <a:lnTo>
                  <a:pt x="1319450" y="251650"/>
                </a:lnTo>
                <a:lnTo>
                  <a:pt x="1319350" y="269976"/>
                </a:lnTo>
                <a:lnTo>
                  <a:pt x="1319032" y="293585"/>
                </a:lnTo>
                <a:lnTo>
                  <a:pt x="1344302" y="293607"/>
                </a:lnTo>
                <a:lnTo>
                  <a:pt x="1472306" y="293573"/>
                </a:lnTo>
                <a:lnTo>
                  <a:pt x="1474022" y="291604"/>
                </a:lnTo>
                <a:lnTo>
                  <a:pt x="1473451" y="287400"/>
                </a:lnTo>
                <a:lnTo>
                  <a:pt x="1473324" y="285165"/>
                </a:lnTo>
                <a:lnTo>
                  <a:pt x="1473387" y="278561"/>
                </a:lnTo>
                <a:lnTo>
                  <a:pt x="1473629" y="274929"/>
                </a:lnTo>
                <a:lnTo>
                  <a:pt x="1473866" y="272821"/>
                </a:lnTo>
                <a:lnTo>
                  <a:pt x="1358986" y="272821"/>
                </a:lnTo>
                <a:lnTo>
                  <a:pt x="1358829" y="269976"/>
                </a:lnTo>
                <a:lnTo>
                  <a:pt x="1358712" y="267277"/>
                </a:lnTo>
                <a:lnTo>
                  <a:pt x="1359125" y="261988"/>
                </a:lnTo>
                <a:lnTo>
                  <a:pt x="1358986" y="251650"/>
                </a:lnTo>
                <a:lnTo>
                  <a:pt x="1358986" y="166230"/>
                </a:lnTo>
                <a:lnTo>
                  <a:pt x="1358846" y="165303"/>
                </a:lnTo>
                <a:lnTo>
                  <a:pt x="1359125" y="159435"/>
                </a:lnTo>
                <a:lnTo>
                  <a:pt x="1359036" y="157683"/>
                </a:lnTo>
                <a:lnTo>
                  <a:pt x="1358986" y="154190"/>
                </a:lnTo>
                <a:lnTo>
                  <a:pt x="1462110" y="154190"/>
                </a:lnTo>
                <a:lnTo>
                  <a:pt x="1461620" y="149526"/>
                </a:lnTo>
                <a:lnTo>
                  <a:pt x="1461424" y="145491"/>
                </a:lnTo>
                <a:lnTo>
                  <a:pt x="1461424" y="139801"/>
                </a:lnTo>
                <a:lnTo>
                  <a:pt x="1461589" y="137198"/>
                </a:lnTo>
                <a:lnTo>
                  <a:pt x="1461978" y="134162"/>
                </a:lnTo>
                <a:lnTo>
                  <a:pt x="1358351" y="134162"/>
                </a:lnTo>
                <a:lnTo>
                  <a:pt x="1358351" y="29781"/>
                </a:lnTo>
                <a:lnTo>
                  <a:pt x="1471753" y="29781"/>
                </a:lnTo>
                <a:lnTo>
                  <a:pt x="1471419" y="26479"/>
                </a:lnTo>
                <a:lnTo>
                  <a:pt x="1471203" y="21056"/>
                </a:lnTo>
                <a:lnTo>
                  <a:pt x="1471203" y="15303"/>
                </a:lnTo>
                <a:lnTo>
                  <a:pt x="1471381" y="12560"/>
                </a:lnTo>
                <a:lnTo>
                  <a:pt x="1472040" y="7556"/>
                </a:lnTo>
                <a:lnTo>
                  <a:pt x="1396819" y="7556"/>
                </a:lnTo>
                <a:lnTo>
                  <a:pt x="1377742" y="7396"/>
                </a:lnTo>
                <a:lnTo>
                  <a:pt x="1328846" y="5860"/>
                </a:lnTo>
                <a:lnTo>
                  <a:pt x="1319032" y="5448"/>
                </a:lnTo>
                <a:close/>
              </a:path>
              <a:path w="2035809" h="299085">
                <a:moveTo>
                  <a:pt x="1472105" y="269976"/>
                </a:moveTo>
                <a:lnTo>
                  <a:pt x="1469742" y="270128"/>
                </a:lnTo>
                <a:lnTo>
                  <a:pt x="1444552" y="271096"/>
                </a:lnTo>
                <a:lnTo>
                  <a:pt x="1358986" y="272821"/>
                </a:lnTo>
                <a:lnTo>
                  <a:pt x="1473866" y="272821"/>
                </a:lnTo>
                <a:lnTo>
                  <a:pt x="1473927" y="271960"/>
                </a:lnTo>
                <a:lnTo>
                  <a:pt x="1472105" y="269976"/>
                </a:lnTo>
                <a:close/>
              </a:path>
              <a:path w="2035809" h="299085">
                <a:moveTo>
                  <a:pt x="1462110" y="154190"/>
                </a:moveTo>
                <a:lnTo>
                  <a:pt x="1364091" y="154190"/>
                </a:lnTo>
                <a:lnTo>
                  <a:pt x="1414986" y="154963"/>
                </a:lnTo>
                <a:lnTo>
                  <a:pt x="1422321" y="155187"/>
                </a:lnTo>
                <a:lnTo>
                  <a:pt x="1429655" y="155488"/>
                </a:lnTo>
                <a:lnTo>
                  <a:pt x="1444723" y="156311"/>
                </a:lnTo>
                <a:lnTo>
                  <a:pt x="1451696" y="156844"/>
                </a:lnTo>
                <a:lnTo>
                  <a:pt x="1460294" y="157683"/>
                </a:lnTo>
                <a:lnTo>
                  <a:pt x="1462275" y="155727"/>
                </a:lnTo>
                <a:lnTo>
                  <a:pt x="1462110" y="154190"/>
                </a:lnTo>
                <a:close/>
              </a:path>
              <a:path w="2035809" h="299085">
                <a:moveTo>
                  <a:pt x="1460306" y="130187"/>
                </a:moveTo>
                <a:lnTo>
                  <a:pt x="1407224" y="133269"/>
                </a:lnTo>
                <a:lnTo>
                  <a:pt x="1358351" y="134162"/>
                </a:lnTo>
                <a:lnTo>
                  <a:pt x="1461978" y="134162"/>
                </a:lnTo>
                <a:lnTo>
                  <a:pt x="1462224" y="132245"/>
                </a:lnTo>
                <a:lnTo>
                  <a:pt x="1460306" y="130187"/>
                </a:lnTo>
                <a:close/>
              </a:path>
              <a:path w="2035809" h="299085">
                <a:moveTo>
                  <a:pt x="1471753" y="29781"/>
                </a:moveTo>
                <a:lnTo>
                  <a:pt x="1358351" y="29781"/>
                </a:lnTo>
                <a:lnTo>
                  <a:pt x="1368755" y="29819"/>
                </a:lnTo>
                <a:lnTo>
                  <a:pt x="1388212" y="30129"/>
                </a:lnTo>
                <a:lnTo>
                  <a:pt x="1396387" y="30403"/>
                </a:lnTo>
                <a:lnTo>
                  <a:pt x="1417386" y="31470"/>
                </a:lnTo>
                <a:lnTo>
                  <a:pt x="1470200" y="35090"/>
                </a:lnTo>
                <a:lnTo>
                  <a:pt x="1472092" y="33134"/>
                </a:lnTo>
                <a:lnTo>
                  <a:pt x="1471753" y="29781"/>
                </a:lnTo>
                <a:close/>
              </a:path>
              <a:path w="2035809" h="299085">
                <a:moveTo>
                  <a:pt x="1470174" y="5549"/>
                </a:moveTo>
                <a:lnTo>
                  <a:pt x="1434640" y="6921"/>
                </a:lnTo>
                <a:lnTo>
                  <a:pt x="1415834" y="7396"/>
                </a:lnTo>
                <a:lnTo>
                  <a:pt x="1396819" y="7556"/>
                </a:lnTo>
                <a:lnTo>
                  <a:pt x="1472040" y="7556"/>
                </a:lnTo>
                <a:lnTo>
                  <a:pt x="1470174" y="5549"/>
                </a:lnTo>
                <a:close/>
              </a:path>
              <a:path w="2035809" h="299085">
                <a:moveTo>
                  <a:pt x="1187828" y="5778"/>
                </a:moveTo>
                <a:lnTo>
                  <a:pt x="1185783" y="7556"/>
                </a:lnTo>
                <a:lnTo>
                  <a:pt x="1185839" y="10413"/>
                </a:lnTo>
                <a:lnTo>
                  <a:pt x="1186120" y="40767"/>
                </a:lnTo>
                <a:lnTo>
                  <a:pt x="1186291" y="90746"/>
                </a:lnTo>
                <a:lnTo>
                  <a:pt x="1186291" y="209515"/>
                </a:lnTo>
                <a:lnTo>
                  <a:pt x="1186120" y="259148"/>
                </a:lnTo>
                <a:lnTo>
                  <a:pt x="1185834" y="289458"/>
                </a:lnTo>
                <a:lnTo>
                  <a:pt x="1185783" y="291680"/>
                </a:lnTo>
                <a:lnTo>
                  <a:pt x="1187625" y="293420"/>
                </a:lnTo>
                <a:lnTo>
                  <a:pt x="1195118" y="292925"/>
                </a:lnTo>
                <a:lnTo>
                  <a:pt x="1200693" y="292747"/>
                </a:lnTo>
                <a:lnTo>
                  <a:pt x="1221431" y="292747"/>
                </a:lnTo>
                <a:lnTo>
                  <a:pt x="1222599" y="291680"/>
                </a:lnTo>
                <a:lnTo>
                  <a:pt x="1222240" y="250635"/>
                </a:lnTo>
                <a:lnTo>
                  <a:pt x="1222131" y="209515"/>
                </a:lnTo>
                <a:lnTo>
                  <a:pt x="1222233" y="50663"/>
                </a:lnTo>
                <a:lnTo>
                  <a:pt x="1222562" y="10413"/>
                </a:lnTo>
                <a:lnTo>
                  <a:pt x="1222600" y="8013"/>
                </a:lnTo>
                <a:lnTo>
                  <a:pt x="1222024" y="7556"/>
                </a:lnTo>
                <a:lnTo>
                  <a:pt x="1203144" y="7556"/>
                </a:lnTo>
                <a:lnTo>
                  <a:pt x="1199740" y="7340"/>
                </a:lnTo>
                <a:lnTo>
                  <a:pt x="1192247" y="6400"/>
                </a:lnTo>
                <a:lnTo>
                  <a:pt x="1187828" y="5778"/>
                </a:lnTo>
                <a:close/>
              </a:path>
              <a:path w="2035809" h="299085">
                <a:moveTo>
                  <a:pt x="1221431" y="292747"/>
                </a:moveTo>
                <a:lnTo>
                  <a:pt x="1212085" y="292747"/>
                </a:lnTo>
                <a:lnTo>
                  <a:pt x="1214726" y="292912"/>
                </a:lnTo>
                <a:lnTo>
                  <a:pt x="1220708" y="293408"/>
                </a:lnTo>
                <a:lnTo>
                  <a:pt x="1221431" y="292747"/>
                </a:lnTo>
                <a:close/>
              </a:path>
              <a:path w="2035809" h="299085">
                <a:moveTo>
                  <a:pt x="1220391" y="6261"/>
                </a:moveTo>
                <a:lnTo>
                  <a:pt x="1217660" y="6794"/>
                </a:lnTo>
                <a:lnTo>
                  <a:pt x="1213342" y="7340"/>
                </a:lnTo>
                <a:lnTo>
                  <a:pt x="1209939" y="7556"/>
                </a:lnTo>
                <a:lnTo>
                  <a:pt x="1222024" y="7556"/>
                </a:lnTo>
                <a:lnTo>
                  <a:pt x="1220391" y="6261"/>
                </a:lnTo>
                <a:close/>
              </a:path>
              <a:path w="2035809" h="299085">
                <a:moveTo>
                  <a:pt x="942413" y="5448"/>
                </a:moveTo>
                <a:lnTo>
                  <a:pt x="942732" y="28397"/>
                </a:lnTo>
                <a:lnTo>
                  <a:pt x="942968" y="78684"/>
                </a:lnTo>
                <a:lnTo>
                  <a:pt x="942966" y="215377"/>
                </a:lnTo>
                <a:lnTo>
                  <a:pt x="942831" y="256850"/>
                </a:lnTo>
                <a:lnTo>
                  <a:pt x="942527" y="289509"/>
                </a:lnTo>
                <a:lnTo>
                  <a:pt x="942489" y="291680"/>
                </a:lnTo>
                <a:lnTo>
                  <a:pt x="944318" y="293420"/>
                </a:lnTo>
                <a:lnTo>
                  <a:pt x="951824" y="292912"/>
                </a:lnTo>
                <a:lnTo>
                  <a:pt x="957399" y="292747"/>
                </a:lnTo>
                <a:lnTo>
                  <a:pt x="980480" y="292747"/>
                </a:lnTo>
                <a:lnTo>
                  <a:pt x="981616" y="291680"/>
                </a:lnTo>
                <a:lnTo>
                  <a:pt x="981592" y="289509"/>
                </a:lnTo>
                <a:lnTo>
                  <a:pt x="981164" y="271800"/>
                </a:lnTo>
                <a:lnTo>
                  <a:pt x="980926" y="251447"/>
                </a:lnTo>
                <a:lnTo>
                  <a:pt x="980792" y="215377"/>
                </a:lnTo>
                <a:lnTo>
                  <a:pt x="980678" y="150571"/>
                </a:lnTo>
                <a:lnTo>
                  <a:pt x="1089527" y="150571"/>
                </a:lnTo>
                <a:lnTo>
                  <a:pt x="1088844" y="146443"/>
                </a:lnTo>
                <a:lnTo>
                  <a:pt x="1088641" y="143890"/>
                </a:lnTo>
                <a:lnTo>
                  <a:pt x="1088641" y="138582"/>
                </a:lnTo>
                <a:lnTo>
                  <a:pt x="1088882" y="135229"/>
                </a:lnTo>
                <a:lnTo>
                  <a:pt x="1089564" y="130848"/>
                </a:lnTo>
                <a:lnTo>
                  <a:pt x="982139" y="130848"/>
                </a:lnTo>
                <a:lnTo>
                  <a:pt x="981935" y="112480"/>
                </a:lnTo>
                <a:lnTo>
                  <a:pt x="981493" y="78684"/>
                </a:lnTo>
                <a:lnTo>
                  <a:pt x="981137" y="47471"/>
                </a:lnTo>
                <a:lnTo>
                  <a:pt x="981097" y="28625"/>
                </a:lnTo>
                <a:lnTo>
                  <a:pt x="1098655" y="28625"/>
                </a:lnTo>
                <a:lnTo>
                  <a:pt x="1098407" y="21081"/>
                </a:lnTo>
                <a:lnTo>
                  <a:pt x="1098407" y="15290"/>
                </a:lnTo>
                <a:lnTo>
                  <a:pt x="1098598" y="12534"/>
                </a:lnTo>
                <a:lnTo>
                  <a:pt x="1099253" y="7556"/>
                </a:lnTo>
                <a:lnTo>
                  <a:pt x="1018499" y="7556"/>
                </a:lnTo>
                <a:lnTo>
                  <a:pt x="999423" y="7396"/>
                </a:lnTo>
                <a:lnTo>
                  <a:pt x="980462" y="6921"/>
                </a:lnTo>
                <a:lnTo>
                  <a:pt x="942413" y="5448"/>
                </a:lnTo>
                <a:close/>
              </a:path>
              <a:path w="2035809" h="299085">
                <a:moveTo>
                  <a:pt x="980480" y="292747"/>
                </a:moveTo>
                <a:lnTo>
                  <a:pt x="968943" y="292747"/>
                </a:lnTo>
                <a:lnTo>
                  <a:pt x="972995" y="292912"/>
                </a:lnTo>
                <a:lnTo>
                  <a:pt x="979776" y="293408"/>
                </a:lnTo>
                <a:lnTo>
                  <a:pt x="980480" y="292747"/>
                </a:lnTo>
                <a:close/>
              </a:path>
              <a:path w="2035809" h="299085">
                <a:moveTo>
                  <a:pt x="1089527" y="150571"/>
                </a:moveTo>
                <a:lnTo>
                  <a:pt x="1009152" y="150571"/>
                </a:lnTo>
                <a:lnTo>
                  <a:pt x="1016557" y="150597"/>
                </a:lnTo>
                <a:lnTo>
                  <a:pt x="1031220" y="150806"/>
                </a:lnTo>
                <a:lnTo>
                  <a:pt x="1045633" y="151211"/>
                </a:lnTo>
                <a:lnTo>
                  <a:pt x="1073160" y="152361"/>
                </a:lnTo>
                <a:lnTo>
                  <a:pt x="1079459" y="152806"/>
                </a:lnTo>
                <a:lnTo>
                  <a:pt x="1087714" y="153619"/>
                </a:lnTo>
                <a:lnTo>
                  <a:pt x="1089648" y="151458"/>
                </a:lnTo>
                <a:lnTo>
                  <a:pt x="1089527" y="150571"/>
                </a:lnTo>
                <a:close/>
              </a:path>
              <a:path w="2035809" h="299085">
                <a:moveTo>
                  <a:pt x="1087752" y="127622"/>
                </a:moveTo>
                <a:lnTo>
                  <a:pt x="1010026" y="130638"/>
                </a:lnTo>
                <a:lnTo>
                  <a:pt x="982139" y="130848"/>
                </a:lnTo>
                <a:lnTo>
                  <a:pt x="1089564" y="130848"/>
                </a:lnTo>
                <a:lnTo>
                  <a:pt x="1089637" y="130376"/>
                </a:lnTo>
                <a:lnTo>
                  <a:pt x="1089706" y="129638"/>
                </a:lnTo>
                <a:lnTo>
                  <a:pt x="1087752" y="127622"/>
                </a:lnTo>
                <a:close/>
              </a:path>
              <a:path w="2035809" h="299085">
                <a:moveTo>
                  <a:pt x="1098655" y="28625"/>
                </a:moveTo>
                <a:lnTo>
                  <a:pt x="981097" y="28625"/>
                </a:lnTo>
                <a:lnTo>
                  <a:pt x="986527" y="28651"/>
                </a:lnTo>
                <a:lnTo>
                  <a:pt x="1006815" y="29044"/>
                </a:lnTo>
                <a:lnTo>
                  <a:pt x="1069212" y="34033"/>
                </a:lnTo>
                <a:lnTo>
                  <a:pt x="1097112" y="38201"/>
                </a:lnTo>
                <a:lnTo>
                  <a:pt x="1099283" y="36233"/>
                </a:lnTo>
                <a:lnTo>
                  <a:pt x="1098655" y="28625"/>
                </a:lnTo>
                <a:close/>
              </a:path>
              <a:path w="2035809" h="299085">
                <a:moveTo>
                  <a:pt x="1097404" y="5537"/>
                </a:moveTo>
                <a:lnTo>
                  <a:pt x="1057183" y="6921"/>
                </a:lnTo>
                <a:lnTo>
                  <a:pt x="1037731" y="7396"/>
                </a:lnTo>
                <a:lnTo>
                  <a:pt x="1018499" y="7556"/>
                </a:lnTo>
                <a:lnTo>
                  <a:pt x="1099253" y="7556"/>
                </a:lnTo>
                <a:lnTo>
                  <a:pt x="1099144" y="7396"/>
                </a:lnTo>
                <a:lnTo>
                  <a:pt x="1097404" y="5537"/>
                </a:lnTo>
                <a:close/>
              </a:path>
              <a:path w="2035809" h="299085">
                <a:moveTo>
                  <a:pt x="668535" y="67449"/>
                </a:moveTo>
                <a:lnTo>
                  <a:pt x="618042" y="67449"/>
                </a:lnTo>
                <a:lnTo>
                  <a:pt x="645016" y="96575"/>
                </a:lnTo>
                <a:lnTo>
                  <a:pt x="697381" y="155392"/>
                </a:lnTo>
                <a:lnTo>
                  <a:pt x="724354" y="184746"/>
                </a:lnTo>
                <a:lnTo>
                  <a:pt x="751579" y="213836"/>
                </a:lnTo>
                <a:lnTo>
                  <a:pt x="778010" y="242582"/>
                </a:lnTo>
                <a:lnTo>
                  <a:pt x="803648" y="270986"/>
                </a:lnTo>
                <a:lnTo>
                  <a:pt x="828494" y="299046"/>
                </a:lnTo>
                <a:lnTo>
                  <a:pt x="841308" y="299046"/>
                </a:lnTo>
                <a:lnTo>
                  <a:pt x="841200" y="226466"/>
                </a:lnTo>
                <a:lnTo>
                  <a:pt x="815134" y="226466"/>
                </a:lnTo>
                <a:lnTo>
                  <a:pt x="796356" y="206505"/>
                </a:lnTo>
                <a:lnTo>
                  <a:pt x="668535" y="67449"/>
                </a:lnTo>
                <a:close/>
              </a:path>
              <a:path w="2035809" h="299085">
                <a:moveTo>
                  <a:pt x="617613" y="292747"/>
                </a:moveTo>
                <a:lnTo>
                  <a:pt x="605241" y="292747"/>
                </a:lnTo>
                <a:lnTo>
                  <a:pt x="615960" y="294258"/>
                </a:lnTo>
                <a:lnTo>
                  <a:pt x="617613" y="292747"/>
                </a:lnTo>
                <a:close/>
              </a:path>
              <a:path w="2035809" h="299085">
                <a:moveTo>
                  <a:pt x="606574" y="0"/>
                </a:moveTo>
                <a:lnTo>
                  <a:pt x="591144" y="0"/>
                </a:lnTo>
                <a:lnTo>
                  <a:pt x="591191" y="44357"/>
                </a:lnTo>
                <a:lnTo>
                  <a:pt x="590964" y="96575"/>
                </a:lnTo>
                <a:lnTo>
                  <a:pt x="590591" y="155392"/>
                </a:lnTo>
                <a:lnTo>
                  <a:pt x="590040" y="221794"/>
                </a:lnTo>
                <a:lnTo>
                  <a:pt x="588702" y="265641"/>
                </a:lnTo>
                <a:lnTo>
                  <a:pt x="586203" y="291312"/>
                </a:lnTo>
                <a:lnTo>
                  <a:pt x="588134" y="293319"/>
                </a:lnTo>
                <a:lnTo>
                  <a:pt x="593989" y="292874"/>
                </a:lnTo>
                <a:lnTo>
                  <a:pt x="597646" y="292747"/>
                </a:lnTo>
                <a:lnTo>
                  <a:pt x="617613" y="292747"/>
                </a:lnTo>
                <a:lnTo>
                  <a:pt x="618030" y="292366"/>
                </a:lnTo>
                <a:lnTo>
                  <a:pt x="617725" y="287832"/>
                </a:lnTo>
                <a:lnTo>
                  <a:pt x="617572" y="285076"/>
                </a:lnTo>
                <a:lnTo>
                  <a:pt x="617465" y="282536"/>
                </a:lnTo>
                <a:lnTo>
                  <a:pt x="617576" y="160865"/>
                </a:lnTo>
                <a:lnTo>
                  <a:pt x="617744" y="115328"/>
                </a:lnTo>
                <a:lnTo>
                  <a:pt x="617836" y="96575"/>
                </a:lnTo>
                <a:lnTo>
                  <a:pt x="618042" y="67449"/>
                </a:lnTo>
                <a:lnTo>
                  <a:pt x="668535" y="67449"/>
                </a:lnTo>
                <a:lnTo>
                  <a:pt x="612111" y="6007"/>
                </a:lnTo>
                <a:lnTo>
                  <a:pt x="606574" y="0"/>
                </a:lnTo>
                <a:close/>
              </a:path>
              <a:path w="2035809" h="299085">
                <a:moveTo>
                  <a:pt x="814283" y="6045"/>
                </a:moveTo>
                <a:lnTo>
                  <a:pt x="812229" y="7746"/>
                </a:lnTo>
                <a:lnTo>
                  <a:pt x="812169" y="10096"/>
                </a:lnTo>
                <a:lnTo>
                  <a:pt x="813082" y="28751"/>
                </a:lnTo>
                <a:lnTo>
                  <a:pt x="813756" y="46147"/>
                </a:lnTo>
                <a:lnTo>
                  <a:pt x="814930" y="103359"/>
                </a:lnTo>
                <a:lnTo>
                  <a:pt x="815196" y="206505"/>
                </a:lnTo>
                <a:lnTo>
                  <a:pt x="815134" y="226466"/>
                </a:lnTo>
                <a:lnTo>
                  <a:pt x="841200" y="226466"/>
                </a:lnTo>
                <a:lnTo>
                  <a:pt x="841080" y="125945"/>
                </a:lnTo>
                <a:lnTo>
                  <a:pt x="841172" y="22289"/>
                </a:lnTo>
                <a:lnTo>
                  <a:pt x="841245" y="7746"/>
                </a:lnTo>
                <a:lnTo>
                  <a:pt x="840993" y="7543"/>
                </a:lnTo>
                <a:lnTo>
                  <a:pt x="823566" y="7543"/>
                </a:lnTo>
                <a:lnTo>
                  <a:pt x="820341" y="7200"/>
                </a:lnTo>
                <a:lnTo>
                  <a:pt x="814283" y="6045"/>
                </a:lnTo>
                <a:close/>
              </a:path>
              <a:path w="2035809" h="299085">
                <a:moveTo>
                  <a:pt x="839086" y="6007"/>
                </a:moveTo>
                <a:lnTo>
                  <a:pt x="832660" y="7175"/>
                </a:lnTo>
                <a:lnTo>
                  <a:pt x="828850" y="7543"/>
                </a:lnTo>
                <a:lnTo>
                  <a:pt x="840993" y="7543"/>
                </a:lnTo>
                <a:lnTo>
                  <a:pt x="839086" y="6007"/>
                </a:lnTo>
                <a:close/>
              </a:path>
              <a:path w="2035809" h="299085">
                <a:moveTo>
                  <a:pt x="276426" y="292747"/>
                </a:moveTo>
                <a:lnTo>
                  <a:pt x="263192" y="292747"/>
                </a:lnTo>
                <a:lnTo>
                  <a:pt x="269008" y="292925"/>
                </a:lnTo>
                <a:lnTo>
                  <a:pt x="275409" y="293433"/>
                </a:lnTo>
                <a:lnTo>
                  <a:pt x="276426" y="292747"/>
                </a:lnTo>
                <a:close/>
              </a:path>
              <a:path w="2035809" h="299085">
                <a:moveTo>
                  <a:pt x="463410" y="179279"/>
                </a:moveTo>
                <a:lnTo>
                  <a:pt x="369641" y="179279"/>
                </a:lnTo>
                <a:lnTo>
                  <a:pt x="421408" y="179489"/>
                </a:lnTo>
                <a:lnTo>
                  <a:pt x="424486" y="186966"/>
                </a:lnTo>
                <a:lnTo>
                  <a:pt x="427996" y="195179"/>
                </a:lnTo>
                <a:lnTo>
                  <a:pt x="431617" y="203574"/>
                </a:lnTo>
                <a:lnTo>
                  <a:pt x="435023" y="211594"/>
                </a:lnTo>
                <a:lnTo>
                  <a:pt x="450570" y="249157"/>
                </a:lnTo>
                <a:lnTo>
                  <a:pt x="464106" y="284848"/>
                </a:lnTo>
                <a:lnTo>
                  <a:pt x="466506" y="292315"/>
                </a:lnTo>
                <a:lnTo>
                  <a:pt x="468144" y="293395"/>
                </a:lnTo>
                <a:lnTo>
                  <a:pt x="472767" y="292900"/>
                </a:lnTo>
                <a:lnTo>
                  <a:pt x="475523" y="292747"/>
                </a:lnTo>
                <a:lnTo>
                  <a:pt x="511456" y="292747"/>
                </a:lnTo>
                <a:lnTo>
                  <a:pt x="513166" y="290334"/>
                </a:lnTo>
                <a:lnTo>
                  <a:pt x="511997" y="287781"/>
                </a:lnTo>
                <a:lnTo>
                  <a:pt x="496541" y="253509"/>
                </a:lnTo>
                <a:lnTo>
                  <a:pt x="463410" y="179279"/>
                </a:lnTo>
                <a:close/>
              </a:path>
              <a:path w="2035809" h="299085">
                <a:moveTo>
                  <a:pt x="384007" y="0"/>
                </a:moveTo>
                <a:lnTo>
                  <a:pt x="375930" y="0"/>
                </a:lnTo>
                <a:lnTo>
                  <a:pt x="359382" y="37380"/>
                </a:lnTo>
                <a:lnTo>
                  <a:pt x="342887" y="74447"/>
                </a:lnTo>
                <a:lnTo>
                  <a:pt x="326445" y="111199"/>
                </a:lnTo>
                <a:lnTo>
                  <a:pt x="310055" y="147637"/>
                </a:lnTo>
                <a:lnTo>
                  <a:pt x="294241" y="182527"/>
                </a:lnTo>
                <a:lnTo>
                  <a:pt x="278232" y="217511"/>
                </a:lnTo>
                <a:lnTo>
                  <a:pt x="262027" y="252588"/>
                </a:lnTo>
                <a:lnTo>
                  <a:pt x="244434" y="290296"/>
                </a:lnTo>
                <a:lnTo>
                  <a:pt x="246402" y="293204"/>
                </a:lnTo>
                <a:lnTo>
                  <a:pt x="252219" y="292836"/>
                </a:lnTo>
                <a:lnTo>
                  <a:pt x="255343" y="292747"/>
                </a:lnTo>
                <a:lnTo>
                  <a:pt x="276426" y="292747"/>
                </a:lnTo>
                <a:lnTo>
                  <a:pt x="277051" y="292315"/>
                </a:lnTo>
                <a:lnTo>
                  <a:pt x="293265" y="244728"/>
                </a:lnTo>
                <a:lnTo>
                  <a:pt x="311425" y="196110"/>
                </a:lnTo>
                <a:lnTo>
                  <a:pt x="463410" y="179279"/>
                </a:lnTo>
                <a:lnTo>
                  <a:pt x="454845" y="160035"/>
                </a:lnTo>
                <a:lnTo>
                  <a:pt x="399674" y="160035"/>
                </a:lnTo>
                <a:lnTo>
                  <a:pt x="327492" y="159778"/>
                </a:lnTo>
                <a:lnTo>
                  <a:pt x="372323" y="58927"/>
                </a:lnTo>
                <a:lnTo>
                  <a:pt x="409958" y="58927"/>
                </a:lnTo>
                <a:lnTo>
                  <a:pt x="394388" y="23725"/>
                </a:lnTo>
                <a:lnTo>
                  <a:pt x="384007" y="0"/>
                </a:lnTo>
                <a:close/>
              </a:path>
              <a:path w="2035809" h="299085">
                <a:moveTo>
                  <a:pt x="511456" y="292747"/>
                </a:moveTo>
                <a:lnTo>
                  <a:pt x="502637" y="292747"/>
                </a:lnTo>
                <a:lnTo>
                  <a:pt x="505495" y="292836"/>
                </a:lnTo>
                <a:lnTo>
                  <a:pt x="511159" y="293166"/>
                </a:lnTo>
                <a:lnTo>
                  <a:pt x="511456" y="292747"/>
                </a:lnTo>
                <a:close/>
              </a:path>
              <a:path w="2035809" h="299085">
                <a:moveTo>
                  <a:pt x="409958" y="58927"/>
                </a:moveTo>
                <a:lnTo>
                  <a:pt x="372323" y="58927"/>
                </a:lnTo>
                <a:lnTo>
                  <a:pt x="415782" y="159943"/>
                </a:lnTo>
                <a:lnTo>
                  <a:pt x="399674" y="160035"/>
                </a:lnTo>
                <a:lnTo>
                  <a:pt x="454845" y="160035"/>
                </a:lnTo>
                <a:lnTo>
                  <a:pt x="409958" y="58927"/>
                </a:lnTo>
                <a:close/>
              </a:path>
              <a:path w="2035809" h="299085">
                <a:moveTo>
                  <a:pt x="130134" y="27266"/>
                </a:moveTo>
                <a:lnTo>
                  <a:pt x="90395" y="27266"/>
                </a:lnTo>
                <a:lnTo>
                  <a:pt x="90953" y="48888"/>
                </a:lnTo>
                <a:lnTo>
                  <a:pt x="91350" y="70565"/>
                </a:lnTo>
                <a:lnTo>
                  <a:pt x="91587" y="92298"/>
                </a:lnTo>
                <a:lnTo>
                  <a:pt x="91599" y="200009"/>
                </a:lnTo>
                <a:lnTo>
                  <a:pt x="91399" y="213694"/>
                </a:lnTo>
                <a:lnTo>
                  <a:pt x="90101" y="253047"/>
                </a:lnTo>
                <a:lnTo>
                  <a:pt x="88363" y="291604"/>
                </a:lnTo>
                <a:lnTo>
                  <a:pt x="90218" y="293420"/>
                </a:lnTo>
                <a:lnTo>
                  <a:pt x="97723" y="292912"/>
                </a:lnTo>
                <a:lnTo>
                  <a:pt x="103273" y="292747"/>
                </a:lnTo>
                <a:lnTo>
                  <a:pt x="131006" y="292747"/>
                </a:lnTo>
                <a:lnTo>
                  <a:pt x="132166" y="291642"/>
                </a:lnTo>
                <a:lnTo>
                  <a:pt x="130428" y="253040"/>
                </a:lnTo>
                <a:lnTo>
                  <a:pt x="129126" y="213694"/>
                </a:lnTo>
                <a:lnTo>
                  <a:pt x="128929" y="200009"/>
                </a:lnTo>
                <a:lnTo>
                  <a:pt x="128943" y="92298"/>
                </a:lnTo>
                <a:lnTo>
                  <a:pt x="129180" y="70565"/>
                </a:lnTo>
                <a:lnTo>
                  <a:pt x="129576" y="48888"/>
                </a:lnTo>
                <a:lnTo>
                  <a:pt x="130134" y="27266"/>
                </a:lnTo>
                <a:close/>
              </a:path>
              <a:path w="2035809" h="299085">
                <a:moveTo>
                  <a:pt x="131006" y="292747"/>
                </a:moveTo>
                <a:lnTo>
                  <a:pt x="114983" y="292747"/>
                </a:lnTo>
                <a:lnTo>
                  <a:pt x="122107" y="292925"/>
                </a:lnTo>
                <a:lnTo>
                  <a:pt x="130299" y="293420"/>
                </a:lnTo>
                <a:lnTo>
                  <a:pt x="131006" y="292747"/>
                </a:lnTo>
                <a:close/>
              </a:path>
              <a:path w="2035809" h="299085">
                <a:moveTo>
                  <a:pt x="219653" y="27266"/>
                </a:moveTo>
                <a:lnTo>
                  <a:pt x="137500" y="27266"/>
                </a:lnTo>
                <a:lnTo>
                  <a:pt x="161388" y="27609"/>
                </a:lnTo>
                <a:lnTo>
                  <a:pt x="169453" y="27889"/>
                </a:lnTo>
                <a:lnTo>
                  <a:pt x="185607" y="28727"/>
                </a:lnTo>
                <a:lnTo>
                  <a:pt x="193265" y="30187"/>
                </a:lnTo>
                <a:lnTo>
                  <a:pt x="206283" y="31673"/>
                </a:lnTo>
                <a:lnTo>
                  <a:pt x="218183" y="33756"/>
                </a:lnTo>
                <a:lnTo>
                  <a:pt x="220278" y="31673"/>
                </a:lnTo>
                <a:lnTo>
                  <a:pt x="220375" y="31457"/>
                </a:lnTo>
                <a:lnTo>
                  <a:pt x="219653" y="27266"/>
                </a:lnTo>
                <a:close/>
              </a:path>
              <a:path w="2035809" h="299085">
                <a:moveTo>
                  <a:pt x="1826" y="5511"/>
                </a:moveTo>
                <a:lnTo>
                  <a:pt x="0" y="7658"/>
                </a:lnTo>
                <a:lnTo>
                  <a:pt x="1201" y="13512"/>
                </a:lnTo>
                <a:lnTo>
                  <a:pt x="1559" y="16255"/>
                </a:lnTo>
                <a:lnTo>
                  <a:pt x="1541" y="21348"/>
                </a:lnTo>
                <a:lnTo>
                  <a:pt x="1216" y="25222"/>
                </a:lnTo>
                <a:lnTo>
                  <a:pt x="152" y="31457"/>
                </a:lnTo>
                <a:lnTo>
                  <a:pt x="2410" y="33731"/>
                </a:lnTo>
                <a:lnTo>
                  <a:pt x="9471" y="32423"/>
                </a:lnTo>
                <a:lnTo>
                  <a:pt x="14348" y="31457"/>
                </a:lnTo>
                <a:lnTo>
                  <a:pt x="27124" y="30505"/>
                </a:lnTo>
                <a:lnTo>
                  <a:pt x="34922" y="28727"/>
                </a:lnTo>
                <a:lnTo>
                  <a:pt x="51076" y="27889"/>
                </a:lnTo>
                <a:lnTo>
                  <a:pt x="59153" y="27609"/>
                </a:lnTo>
                <a:lnTo>
                  <a:pt x="83017" y="27266"/>
                </a:lnTo>
                <a:lnTo>
                  <a:pt x="219653" y="27266"/>
                </a:lnTo>
                <a:lnTo>
                  <a:pt x="219294" y="25145"/>
                </a:lnTo>
                <a:lnTo>
                  <a:pt x="218970" y="21348"/>
                </a:lnTo>
                <a:lnTo>
                  <a:pt x="218999" y="16255"/>
                </a:lnTo>
                <a:lnTo>
                  <a:pt x="219354" y="13436"/>
                </a:lnTo>
                <a:lnTo>
                  <a:pt x="220532" y="7658"/>
                </a:lnTo>
                <a:lnTo>
                  <a:pt x="219001" y="5873"/>
                </a:lnTo>
                <a:lnTo>
                  <a:pt x="110228" y="5873"/>
                </a:lnTo>
                <a:lnTo>
                  <a:pt x="4213" y="5549"/>
                </a:lnTo>
                <a:lnTo>
                  <a:pt x="1826" y="5511"/>
                </a:lnTo>
                <a:close/>
              </a:path>
              <a:path w="2035809" h="299085">
                <a:moveTo>
                  <a:pt x="218691" y="5511"/>
                </a:moveTo>
                <a:lnTo>
                  <a:pt x="216291" y="5549"/>
                </a:lnTo>
                <a:lnTo>
                  <a:pt x="110228" y="5873"/>
                </a:lnTo>
                <a:lnTo>
                  <a:pt x="219001" y="5873"/>
                </a:lnTo>
                <a:lnTo>
                  <a:pt x="218691" y="5511"/>
                </a:lnTo>
                <a:close/>
              </a:path>
            </a:pathLst>
          </a:custGeom>
          <a:solidFill>
            <a:srgbClr val="B51631"/>
          </a:solidFill>
        </p:spPr>
        <p:txBody>
          <a:bodyPr wrap="square" lIns="0" tIns="0" rIns="0" bIns="0" rtlCol="0"/>
          <a:lstStyle/>
          <a:p>
            <a:endParaRPr/>
          </a:p>
        </p:txBody>
      </p:sp>
    </p:spTree>
    <p:extLst>
      <p:ext uri="{BB962C8B-B14F-4D97-AF65-F5344CB8AC3E}">
        <p14:creationId xmlns:p14="http://schemas.microsoft.com/office/powerpoint/2010/main" val="79026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Holder 7"/>
          <p:cNvSpPr>
            <a:spLocks noGrp="1"/>
          </p:cNvSpPr>
          <p:nvPr>
            <p:ph type="sldNum" sz="quarter" idx="7"/>
          </p:nvPr>
        </p:nvSpPr>
        <p:spPr>
          <a:xfrm>
            <a:off x="4527185" y="6377940"/>
            <a:ext cx="2804160" cy="184666"/>
          </a:xfrm>
          <a:prstGeom prst="rect">
            <a:avLst/>
          </a:prstGeom>
        </p:spPr>
        <p:txBody>
          <a:bodyPr lIns="0" tIns="0" rIns="0" bIns="0"/>
          <a:lstStyle>
            <a:lvl1pPr algn="ctr">
              <a:defRPr sz="1200">
                <a:solidFill>
                  <a:schemeClr val="tx1">
                    <a:tint val="75000"/>
                  </a:schemeClr>
                </a:solidFill>
              </a:defRPr>
            </a:lvl1pPr>
          </a:lstStyle>
          <a:p>
            <a:fld id="{B6F15528-21DE-4FAA-801E-634DDDAF4B2B}" type="slidenum">
              <a:rPr lang="en-GB" smtClean="0"/>
              <a:pPr/>
              <a:t>‹#›</a:t>
            </a:fld>
            <a:endParaRPr lang="en-GB"/>
          </a:p>
        </p:txBody>
      </p:sp>
      <p:sp>
        <p:nvSpPr>
          <p:cNvPr id="3" name="object 9">
            <a:extLst>
              <a:ext uri="{FF2B5EF4-FFF2-40B4-BE49-F238E27FC236}">
                <a16:creationId xmlns:a16="http://schemas.microsoft.com/office/drawing/2014/main" id="{FA29074A-4D52-238C-0F13-2DA88E100353}"/>
              </a:ext>
            </a:extLst>
          </p:cNvPr>
          <p:cNvSpPr/>
          <p:nvPr userDrawn="1"/>
        </p:nvSpPr>
        <p:spPr>
          <a:xfrm>
            <a:off x="9906000" y="6349736"/>
            <a:ext cx="2035810" cy="299085"/>
          </a:xfrm>
          <a:custGeom>
            <a:avLst/>
            <a:gdLst/>
            <a:ahLst/>
            <a:cxnLst/>
            <a:rect l="l" t="t" r="r" b="b"/>
            <a:pathLst>
              <a:path w="2035809" h="299085">
                <a:moveTo>
                  <a:pt x="1771583" y="5448"/>
                </a:moveTo>
                <a:lnTo>
                  <a:pt x="1771938" y="31995"/>
                </a:lnTo>
                <a:lnTo>
                  <a:pt x="1772061" y="62391"/>
                </a:lnTo>
                <a:lnTo>
                  <a:pt x="1772169" y="197950"/>
                </a:lnTo>
                <a:lnTo>
                  <a:pt x="1772046" y="240904"/>
                </a:lnTo>
                <a:lnTo>
                  <a:pt x="1771923" y="268596"/>
                </a:lnTo>
                <a:lnTo>
                  <a:pt x="1771583" y="293585"/>
                </a:lnTo>
                <a:lnTo>
                  <a:pt x="1778786" y="293219"/>
                </a:lnTo>
                <a:lnTo>
                  <a:pt x="1785936" y="292957"/>
                </a:lnTo>
                <a:lnTo>
                  <a:pt x="1793031" y="292800"/>
                </a:lnTo>
                <a:lnTo>
                  <a:pt x="1897095" y="292747"/>
                </a:lnTo>
                <a:lnTo>
                  <a:pt x="1906480" y="291753"/>
                </a:lnTo>
                <a:lnTo>
                  <a:pt x="1919750" y="289460"/>
                </a:lnTo>
                <a:lnTo>
                  <a:pt x="1933305" y="286245"/>
                </a:lnTo>
                <a:lnTo>
                  <a:pt x="1946726" y="281935"/>
                </a:lnTo>
                <a:lnTo>
                  <a:pt x="1958016" y="277012"/>
                </a:lnTo>
                <a:lnTo>
                  <a:pt x="1863392" y="277012"/>
                </a:lnTo>
                <a:lnTo>
                  <a:pt x="1851717" y="276915"/>
                </a:lnTo>
                <a:lnTo>
                  <a:pt x="1812401" y="275132"/>
                </a:lnTo>
                <a:lnTo>
                  <a:pt x="1810482" y="231100"/>
                </a:lnTo>
                <a:lnTo>
                  <a:pt x="1809931" y="197950"/>
                </a:lnTo>
                <a:lnTo>
                  <a:pt x="1810004" y="90438"/>
                </a:lnTo>
                <a:lnTo>
                  <a:pt x="1811276" y="45554"/>
                </a:lnTo>
                <a:lnTo>
                  <a:pt x="1849866" y="21469"/>
                </a:lnTo>
                <a:lnTo>
                  <a:pt x="1972488" y="20751"/>
                </a:lnTo>
                <a:lnTo>
                  <a:pt x="1971923" y="20439"/>
                </a:lnTo>
                <a:lnTo>
                  <a:pt x="1929963" y="7864"/>
                </a:lnTo>
                <a:lnTo>
                  <a:pt x="1902458" y="5689"/>
                </a:lnTo>
                <a:lnTo>
                  <a:pt x="1793938" y="5689"/>
                </a:lnTo>
                <a:lnTo>
                  <a:pt x="1771583" y="5448"/>
                </a:lnTo>
                <a:close/>
              </a:path>
              <a:path w="2035809" h="299085">
                <a:moveTo>
                  <a:pt x="1897095" y="292747"/>
                </a:moveTo>
                <a:lnTo>
                  <a:pt x="1828543" y="292747"/>
                </a:lnTo>
                <a:lnTo>
                  <a:pt x="1842884" y="292852"/>
                </a:lnTo>
                <a:lnTo>
                  <a:pt x="1871189" y="293585"/>
                </a:lnTo>
                <a:lnTo>
                  <a:pt x="1880816" y="293585"/>
                </a:lnTo>
                <a:lnTo>
                  <a:pt x="1893500" y="293128"/>
                </a:lnTo>
                <a:lnTo>
                  <a:pt x="1897095" y="292747"/>
                </a:lnTo>
                <a:close/>
              </a:path>
              <a:path w="2035809" h="299085">
                <a:moveTo>
                  <a:pt x="1972488" y="20751"/>
                </a:moveTo>
                <a:lnTo>
                  <a:pt x="1873171" y="20751"/>
                </a:lnTo>
                <a:lnTo>
                  <a:pt x="1886079" y="21441"/>
                </a:lnTo>
                <a:lnTo>
                  <a:pt x="1898460" y="23220"/>
                </a:lnTo>
                <a:lnTo>
                  <a:pt x="1942186" y="35653"/>
                </a:lnTo>
                <a:lnTo>
                  <a:pt x="1973907" y="63279"/>
                </a:lnTo>
                <a:lnTo>
                  <a:pt x="1991600" y="111039"/>
                </a:lnTo>
                <a:lnTo>
                  <a:pt x="1993884" y="144271"/>
                </a:lnTo>
                <a:lnTo>
                  <a:pt x="1993153" y="164079"/>
                </a:lnTo>
                <a:lnTo>
                  <a:pt x="1982200" y="212013"/>
                </a:lnTo>
                <a:lnTo>
                  <a:pt x="1960835" y="245080"/>
                </a:lnTo>
                <a:lnTo>
                  <a:pt x="1921530" y="268596"/>
                </a:lnTo>
                <a:lnTo>
                  <a:pt x="1875079" y="276673"/>
                </a:lnTo>
                <a:lnTo>
                  <a:pt x="1863392" y="277012"/>
                </a:lnTo>
                <a:lnTo>
                  <a:pt x="1958016" y="277012"/>
                </a:lnTo>
                <a:lnTo>
                  <a:pt x="1994333" y="251793"/>
                </a:lnTo>
                <a:lnTo>
                  <a:pt x="2020884" y="214947"/>
                </a:lnTo>
                <a:lnTo>
                  <a:pt x="2034625" y="164419"/>
                </a:lnTo>
                <a:lnTo>
                  <a:pt x="2035540" y="144271"/>
                </a:lnTo>
                <a:lnTo>
                  <a:pt x="2035048" y="128539"/>
                </a:lnTo>
                <a:lnTo>
                  <a:pt x="2027679" y="86194"/>
                </a:lnTo>
                <a:lnTo>
                  <a:pt x="2010739" y="51983"/>
                </a:lnTo>
                <a:lnTo>
                  <a:pt x="1983416" y="26796"/>
                </a:lnTo>
                <a:lnTo>
                  <a:pt x="1972488" y="20751"/>
                </a:lnTo>
                <a:close/>
              </a:path>
              <a:path w="2035809" h="299085">
                <a:moveTo>
                  <a:pt x="1895269" y="5448"/>
                </a:moveTo>
                <a:lnTo>
                  <a:pt x="1793938" y="5689"/>
                </a:lnTo>
                <a:lnTo>
                  <a:pt x="1902458" y="5689"/>
                </a:lnTo>
                <a:lnTo>
                  <a:pt x="1895269" y="5448"/>
                </a:lnTo>
                <a:close/>
              </a:path>
              <a:path w="2035809" h="299085">
                <a:moveTo>
                  <a:pt x="1560217" y="5778"/>
                </a:moveTo>
                <a:lnTo>
                  <a:pt x="1558173" y="7556"/>
                </a:lnTo>
                <a:lnTo>
                  <a:pt x="1558223" y="9829"/>
                </a:lnTo>
                <a:lnTo>
                  <a:pt x="1558450" y="35086"/>
                </a:lnTo>
                <a:lnTo>
                  <a:pt x="1558575" y="59766"/>
                </a:lnTo>
                <a:lnTo>
                  <a:pt x="1558673" y="205727"/>
                </a:lnTo>
                <a:lnTo>
                  <a:pt x="1558563" y="241317"/>
                </a:lnTo>
                <a:lnTo>
                  <a:pt x="1558446" y="267741"/>
                </a:lnTo>
                <a:lnTo>
                  <a:pt x="1558096" y="293585"/>
                </a:lnTo>
                <a:lnTo>
                  <a:pt x="1707954" y="293166"/>
                </a:lnTo>
                <a:lnTo>
                  <a:pt x="1709518" y="291312"/>
                </a:lnTo>
                <a:lnTo>
                  <a:pt x="1708414" y="286461"/>
                </a:lnTo>
                <a:lnTo>
                  <a:pt x="1708134" y="284225"/>
                </a:lnTo>
                <a:lnTo>
                  <a:pt x="1708134" y="279958"/>
                </a:lnTo>
                <a:lnTo>
                  <a:pt x="1708464" y="276161"/>
                </a:lnTo>
                <a:lnTo>
                  <a:pt x="1709055" y="272821"/>
                </a:lnTo>
                <a:lnTo>
                  <a:pt x="1597631" y="272821"/>
                </a:lnTo>
                <a:lnTo>
                  <a:pt x="1597206" y="241317"/>
                </a:lnTo>
                <a:lnTo>
                  <a:pt x="1596781" y="205727"/>
                </a:lnTo>
                <a:lnTo>
                  <a:pt x="1596597" y="185453"/>
                </a:lnTo>
                <a:lnTo>
                  <a:pt x="1596466" y="163420"/>
                </a:lnTo>
                <a:lnTo>
                  <a:pt x="1596476" y="96804"/>
                </a:lnTo>
                <a:lnTo>
                  <a:pt x="1598435" y="35086"/>
                </a:lnTo>
                <a:lnTo>
                  <a:pt x="1599554" y="9829"/>
                </a:lnTo>
                <a:lnTo>
                  <a:pt x="1599552" y="7556"/>
                </a:lnTo>
                <a:lnTo>
                  <a:pt x="1575521" y="7556"/>
                </a:lnTo>
                <a:lnTo>
                  <a:pt x="1572117" y="7340"/>
                </a:lnTo>
                <a:lnTo>
                  <a:pt x="1564624" y="6400"/>
                </a:lnTo>
                <a:lnTo>
                  <a:pt x="1560217" y="5778"/>
                </a:lnTo>
                <a:close/>
              </a:path>
              <a:path w="2035809" h="299085">
                <a:moveTo>
                  <a:pt x="1707954" y="293166"/>
                </a:moveTo>
                <a:lnTo>
                  <a:pt x="1626268" y="293166"/>
                </a:lnTo>
                <a:lnTo>
                  <a:pt x="1707664" y="293509"/>
                </a:lnTo>
                <a:lnTo>
                  <a:pt x="1707954" y="293166"/>
                </a:lnTo>
                <a:close/>
              </a:path>
              <a:path w="2035809" h="299085">
                <a:moveTo>
                  <a:pt x="1707461" y="267741"/>
                </a:moveTo>
                <a:lnTo>
                  <a:pt x="1667667" y="271725"/>
                </a:lnTo>
                <a:lnTo>
                  <a:pt x="1597631" y="272821"/>
                </a:lnTo>
                <a:lnTo>
                  <a:pt x="1709055" y="272821"/>
                </a:lnTo>
                <a:lnTo>
                  <a:pt x="1709569" y="269913"/>
                </a:lnTo>
                <a:lnTo>
                  <a:pt x="1707461" y="267741"/>
                </a:lnTo>
                <a:close/>
              </a:path>
              <a:path w="2035809" h="299085">
                <a:moveTo>
                  <a:pt x="1597593" y="5791"/>
                </a:moveTo>
                <a:lnTo>
                  <a:pt x="1591129" y="6680"/>
                </a:lnTo>
                <a:lnTo>
                  <a:pt x="1585732" y="7340"/>
                </a:lnTo>
                <a:lnTo>
                  <a:pt x="1582328" y="7556"/>
                </a:lnTo>
                <a:lnTo>
                  <a:pt x="1599552" y="7556"/>
                </a:lnTo>
                <a:lnTo>
                  <a:pt x="1597593" y="5791"/>
                </a:lnTo>
                <a:close/>
              </a:path>
              <a:path w="2035809" h="299085">
                <a:moveTo>
                  <a:pt x="1319032" y="5448"/>
                </a:moveTo>
                <a:lnTo>
                  <a:pt x="1319359" y="29781"/>
                </a:lnTo>
                <a:lnTo>
                  <a:pt x="1319596" y="83338"/>
                </a:lnTo>
                <a:lnTo>
                  <a:pt x="1319602" y="212216"/>
                </a:lnTo>
                <a:lnTo>
                  <a:pt x="1319450" y="251650"/>
                </a:lnTo>
                <a:lnTo>
                  <a:pt x="1319350" y="269976"/>
                </a:lnTo>
                <a:lnTo>
                  <a:pt x="1319032" y="293585"/>
                </a:lnTo>
                <a:lnTo>
                  <a:pt x="1344302" y="293607"/>
                </a:lnTo>
                <a:lnTo>
                  <a:pt x="1472306" y="293573"/>
                </a:lnTo>
                <a:lnTo>
                  <a:pt x="1474022" y="291604"/>
                </a:lnTo>
                <a:lnTo>
                  <a:pt x="1473451" y="287400"/>
                </a:lnTo>
                <a:lnTo>
                  <a:pt x="1473324" y="285165"/>
                </a:lnTo>
                <a:lnTo>
                  <a:pt x="1473387" y="278561"/>
                </a:lnTo>
                <a:lnTo>
                  <a:pt x="1473629" y="274929"/>
                </a:lnTo>
                <a:lnTo>
                  <a:pt x="1473866" y="272821"/>
                </a:lnTo>
                <a:lnTo>
                  <a:pt x="1358986" y="272821"/>
                </a:lnTo>
                <a:lnTo>
                  <a:pt x="1358829" y="269976"/>
                </a:lnTo>
                <a:lnTo>
                  <a:pt x="1358712" y="267277"/>
                </a:lnTo>
                <a:lnTo>
                  <a:pt x="1359125" y="261988"/>
                </a:lnTo>
                <a:lnTo>
                  <a:pt x="1358986" y="251650"/>
                </a:lnTo>
                <a:lnTo>
                  <a:pt x="1358986" y="166230"/>
                </a:lnTo>
                <a:lnTo>
                  <a:pt x="1358846" y="165303"/>
                </a:lnTo>
                <a:lnTo>
                  <a:pt x="1359125" y="159435"/>
                </a:lnTo>
                <a:lnTo>
                  <a:pt x="1359036" y="157683"/>
                </a:lnTo>
                <a:lnTo>
                  <a:pt x="1358986" y="154190"/>
                </a:lnTo>
                <a:lnTo>
                  <a:pt x="1462110" y="154190"/>
                </a:lnTo>
                <a:lnTo>
                  <a:pt x="1461620" y="149526"/>
                </a:lnTo>
                <a:lnTo>
                  <a:pt x="1461424" y="145491"/>
                </a:lnTo>
                <a:lnTo>
                  <a:pt x="1461424" y="139801"/>
                </a:lnTo>
                <a:lnTo>
                  <a:pt x="1461589" y="137198"/>
                </a:lnTo>
                <a:lnTo>
                  <a:pt x="1461978" y="134162"/>
                </a:lnTo>
                <a:lnTo>
                  <a:pt x="1358351" y="134162"/>
                </a:lnTo>
                <a:lnTo>
                  <a:pt x="1358351" y="29781"/>
                </a:lnTo>
                <a:lnTo>
                  <a:pt x="1471753" y="29781"/>
                </a:lnTo>
                <a:lnTo>
                  <a:pt x="1471419" y="26479"/>
                </a:lnTo>
                <a:lnTo>
                  <a:pt x="1471203" y="21056"/>
                </a:lnTo>
                <a:lnTo>
                  <a:pt x="1471203" y="15303"/>
                </a:lnTo>
                <a:lnTo>
                  <a:pt x="1471381" y="12560"/>
                </a:lnTo>
                <a:lnTo>
                  <a:pt x="1472040" y="7556"/>
                </a:lnTo>
                <a:lnTo>
                  <a:pt x="1396819" y="7556"/>
                </a:lnTo>
                <a:lnTo>
                  <a:pt x="1377742" y="7396"/>
                </a:lnTo>
                <a:lnTo>
                  <a:pt x="1328846" y="5860"/>
                </a:lnTo>
                <a:lnTo>
                  <a:pt x="1319032" y="5448"/>
                </a:lnTo>
                <a:close/>
              </a:path>
              <a:path w="2035809" h="299085">
                <a:moveTo>
                  <a:pt x="1472105" y="269976"/>
                </a:moveTo>
                <a:lnTo>
                  <a:pt x="1469742" y="270128"/>
                </a:lnTo>
                <a:lnTo>
                  <a:pt x="1444552" y="271096"/>
                </a:lnTo>
                <a:lnTo>
                  <a:pt x="1358986" y="272821"/>
                </a:lnTo>
                <a:lnTo>
                  <a:pt x="1473866" y="272821"/>
                </a:lnTo>
                <a:lnTo>
                  <a:pt x="1473927" y="271960"/>
                </a:lnTo>
                <a:lnTo>
                  <a:pt x="1472105" y="269976"/>
                </a:lnTo>
                <a:close/>
              </a:path>
              <a:path w="2035809" h="299085">
                <a:moveTo>
                  <a:pt x="1462110" y="154190"/>
                </a:moveTo>
                <a:lnTo>
                  <a:pt x="1364091" y="154190"/>
                </a:lnTo>
                <a:lnTo>
                  <a:pt x="1414986" y="154963"/>
                </a:lnTo>
                <a:lnTo>
                  <a:pt x="1422321" y="155187"/>
                </a:lnTo>
                <a:lnTo>
                  <a:pt x="1429655" y="155488"/>
                </a:lnTo>
                <a:lnTo>
                  <a:pt x="1444723" y="156311"/>
                </a:lnTo>
                <a:lnTo>
                  <a:pt x="1451696" y="156844"/>
                </a:lnTo>
                <a:lnTo>
                  <a:pt x="1460294" y="157683"/>
                </a:lnTo>
                <a:lnTo>
                  <a:pt x="1462275" y="155727"/>
                </a:lnTo>
                <a:lnTo>
                  <a:pt x="1462110" y="154190"/>
                </a:lnTo>
                <a:close/>
              </a:path>
              <a:path w="2035809" h="299085">
                <a:moveTo>
                  <a:pt x="1460306" y="130187"/>
                </a:moveTo>
                <a:lnTo>
                  <a:pt x="1407224" y="133269"/>
                </a:lnTo>
                <a:lnTo>
                  <a:pt x="1358351" y="134162"/>
                </a:lnTo>
                <a:lnTo>
                  <a:pt x="1461978" y="134162"/>
                </a:lnTo>
                <a:lnTo>
                  <a:pt x="1462224" y="132245"/>
                </a:lnTo>
                <a:lnTo>
                  <a:pt x="1460306" y="130187"/>
                </a:lnTo>
                <a:close/>
              </a:path>
              <a:path w="2035809" h="299085">
                <a:moveTo>
                  <a:pt x="1471753" y="29781"/>
                </a:moveTo>
                <a:lnTo>
                  <a:pt x="1358351" y="29781"/>
                </a:lnTo>
                <a:lnTo>
                  <a:pt x="1368755" y="29819"/>
                </a:lnTo>
                <a:lnTo>
                  <a:pt x="1388212" y="30129"/>
                </a:lnTo>
                <a:lnTo>
                  <a:pt x="1396387" y="30403"/>
                </a:lnTo>
                <a:lnTo>
                  <a:pt x="1417386" y="31470"/>
                </a:lnTo>
                <a:lnTo>
                  <a:pt x="1470200" y="35090"/>
                </a:lnTo>
                <a:lnTo>
                  <a:pt x="1472092" y="33134"/>
                </a:lnTo>
                <a:lnTo>
                  <a:pt x="1471753" y="29781"/>
                </a:lnTo>
                <a:close/>
              </a:path>
              <a:path w="2035809" h="299085">
                <a:moveTo>
                  <a:pt x="1470174" y="5549"/>
                </a:moveTo>
                <a:lnTo>
                  <a:pt x="1434640" y="6921"/>
                </a:lnTo>
                <a:lnTo>
                  <a:pt x="1415834" y="7396"/>
                </a:lnTo>
                <a:lnTo>
                  <a:pt x="1396819" y="7556"/>
                </a:lnTo>
                <a:lnTo>
                  <a:pt x="1472040" y="7556"/>
                </a:lnTo>
                <a:lnTo>
                  <a:pt x="1470174" y="5549"/>
                </a:lnTo>
                <a:close/>
              </a:path>
              <a:path w="2035809" h="299085">
                <a:moveTo>
                  <a:pt x="1187828" y="5778"/>
                </a:moveTo>
                <a:lnTo>
                  <a:pt x="1185783" y="7556"/>
                </a:lnTo>
                <a:lnTo>
                  <a:pt x="1185839" y="10413"/>
                </a:lnTo>
                <a:lnTo>
                  <a:pt x="1186120" y="40767"/>
                </a:lnTo>
                <a:lnTo>
                  <a:pt x="1186291" y="90746"/>
                </a:lnTo>
                <a:lnTo>
                  <a:pt x="1186291" y="209515"/>
                </a:lnTo>
                <a:lnTo>
                  <a:pt x="1186120" y="259148"/>
                </a:lnTo>
                <a:lnTo>
                  <a:pt x="1185834" y="289458"/>
                </a:lnTo>
                <a:lnTo>
                  <a:pt x="1185783" y="291680"/>
                </a:lnTo>
                <a:lnTo>
                  <a:pt x="1187625" y="293420"/>
                </a:lnTo>
                <a:lnTo>
                  <a:pt x="1195118" y="292925"/>
                </a:lnTo>
                <a:lnTo>
                  <a:pt x="1200693" y="292747"/>
                </a:lnTo>
                <a:lnTo>
                  <a:pt x="1221431" y="292747"/>
                </a:lnTo>
                <a:lnTo>
                  <a:pt x="1222599" y="291680"/>
                </a:lnTo>
                <a:lnTo>
                  <a:pt x="1222240" y="250635"/>
                </a:lnTo>
                <a:lnTo>
                  <a:pt x="1222131" y="209515"/>
                </a:lnTo>
                <a:lnTo>
                  <a:pt x="1222233" y="50663"/>
                </a:lnTo>
                <a:lnTo>
                  <a:pt x="1222562" y="10413"/>
                </a:lnTo>
                <a:lnTo>
                  <a:pt x="1222600" y="8013"/>
                </a:lnTo>
                <a:lnTo>
                  <a:pt x="1222024" y="7556"/>
                </a:lnTo>
                <a:lnTo>
                  <a:pt x="1203144" y="7556"/>
                </a:lnTo>
                <a:lnTo>
                  <a:pt x="1199740" y="7340"/>
                </a:lnTo>
                <a:lnTo>
                  <a:pt x="1192247" y="6400"/>
                </a:lnTo>
                <a:lnTo>
                  <a:pt x="1187828" y="5778"/>
                </a:lnTo>
                <a:close/>
              </a:path>
              <a:path w="2035809" h="299085">
                <a:moveTo>
                  <a:pt x="1221431" y="292747"/>
                </a:moveTo>
                <a:lnTo>
                  <a:pt x="1212085" y="292747"/>
                </a:lnTo>
                <a:lnTo>
                  <a:pt x="1214726" y="292912"/>
                </a:lnTo>
                <a:lnTo>
                  <a:pt x="1220708" y="293408"/>
                </a:lnTo>
                <a:lnTo>
                  <a:pt x="1221431" y="292747"/>
                </a:lnTo>
                <a:close/>
              </a:path>
              <a:path w="2035809" h="299085">
                <a:moveTo>
                  <a:pt x="1220391" y="6261"/>
                </a:moveTo>
                <a:lnTo>
                  <a:pt x="1217660" y="6794"/>
                </a:lnTo>
                <a:lnTo>
                  <a:pt x="1213342" y="7340"/>
                </a:lnTo>
                <a:lnTo>
                  <a:pt x="1209939" y="7556"/>
                </a:lnTo>
                <a:lnTo>
                  <a:pt x="1222024" y="7556"/>
                </a:lnTo>
                <a:lnTo>
                  <a:pt x="1220391" y="6261"/>
                </a:lnTo>
                <a:close/>
              </a:path>
              <a:path w="2035809" h="299085">
                <a:moveTo>
                  <a:pt x="942413" y="5448"/>
                </a:moveTo>
                <a:lnTo>
                  <a:pt x="942732" y="28397"/>
                </a:lnTo>
                <a:lnTo>
                  <a:pt x="942968" y="78684"/>
                </a:lnTo>
                <a:lnTo>
                  <a:pt x="942966" y="215377"/>
                </a:lnTo>
                <a:lnTo>
                  <a:pt x="942831" y="256850"/>
                </a:lnTo>
                <a:lnTo>
                  <a:pt x="942527" y="289509"/>
                </a:lnTo>
                <a:lnTo>
                  <a:pt x="942489" y="291680"/>
                </a:lnTo>
                <a:lnTo>
                  <a:pt x="944318" y="293420"/>
                </a:lnTo>
                <a:lnTo>
                  <a:pt x="951824" y="292912"/>
                </a:lnTo>
                <a:lnTo>
                  <a:pt x="957399" y="292747"/>
                </a:lnTo>
                <a:lnTo>
                  <a:pt x="980480" y="292747"/>
                </a:lnTo>
                <a:lnTo>
                  <a:pt x="981616" y="291680"/>
                </a:lnTo>
                <a:lnTo>
                  <a:pt x="981592" y="289509"/>
                </a:lnTo>
                <a:lnTo>
                  <a:pt x="981164" y="271800"/>
                </a:lnTo>
                <a:lnTo>
                  <a:pt x="980926" y="251447"/>
                </a:lnTo>
                <a:lnTo>
                  <a:pt x="980792" y="215377"/>
                </a:lnTo>
                <a:lnTo>
                  <a:pt x="980678" y="150571"/>
                </a:lnTo>
                <a:lnTo>
                  <a:pt x="1089527" y="150571"/>
                </a:lnTo>
                <a:lnTo>
                  <a:pt x="1088844" y="146443"/>
                </a:lnTo>
                <a:lnTo>
                  <a:pt x="1088641" y="143890"/>
                </a:lnTo>
                <a:lnTo>
                  <a:pt x="1088641" y="138582"/>
                </a:lnTo>
                <a:lnTo>
                  <a:pt x="1088882" y="135229"/>
                </a:lnTo>
                <a:lnTo>
                  <a:pt x="1089564" y="130848"/>
                </a:lnTo>
                <a:lnTo>
                  <a:pt x="982139" y="130848"/>
                </a:lnTo>
                <a:lnTo>
                  <a:pt x="981935" y="112480"/>
                </a:lnTo>
                <a:lnTo>
                  <a:pt x="981493" y="78684"/>
                </a:lnTo>
                <a:lnTo>
                  <a:pt x="981137" y="47471"/>
                </a:lnTo>
                <a:lnTo>
                  <a:pt x="981097" y="28625"/>
                </a:lnTo>
                <a:lnTo>
                  <a:pt x="1098655" y="28625"/>
                </a:lnTo>
                <a:lnTo>
                  <a:pt x="1098407" y="21081"/>
                </a:lnTo>
                <a:lnTo>
                  <a:pt x="1098407" y="15290"/>
                </a:lnTo>
                <a:lnTo>
                  <a:pt x="1098598" y="12534"/>
                </a:lnTo>
                <a:lnTo>
                  <a:pt x="1099253" y="7556"/>
                </a:lnTo>
                <a:lnTo>
                  <a:pt x="1018499" y="7556"/>
                </a:lnTo>
                <a:lnTo>
                  <a:pt x="999423" y="7396"/>
                </a:lnTo>
                <a:lnTo>
                  <a:pt x="980462" y="6921"/>
                </a:lnTo>
                <a:lnTo>
                  <a:pt x="942413" y="5448"/>
                </a:lnTo>
                <a:close/>
              </a:path>
              <a:path w="2035809" h="299085">
                <a:moveTo>
                  <a:pt x="980480" y="292747"/>
                </a:moveTo>
                <a:lnTo>
                  <a:pt x="968943" y="292747"/>
                </a:lnTo>
                <a:lnTo>
                  <a:pt x="972995" y="292912"/>
                </a:lnTo>
                <a:lnTo>
                  <a:pt x="979776" y="293408"/>
                </a:lnTo>
                <a:lnTo>
                  <a:pt x="980480" y="292747"/>
                </a:lnTo>
                <a:close/>
              </a:path>
              <a:path w="2035809" h="299085">
                <a:moveTo>
                  <a:pt x="1089527" y="150571"/>
                </a:moveTo>
                <a:lnTo>
                  <a:pt x="1009152" y="150571"/>
                </a:lnTo>
                <a:lnTo>
                  <a:pt x="1016557" y="150597"/>
                </a:lnTo>
                <a:lnTo>
                  <a:pt x="1031220" y="150806"/>
                </a:lnTo>
                <a:lnTo>
                  <a:pt x="1045633" y="151211"/>
                </a:lnTo>
                <a:lnTo>
                  <a:pt x="1073160" y="152361"/>
                </a:lnTo>
                <a:lnTo>
                  <a:pt x="1079459" y="152806"/>
                </a:lnTo>
                <a:lnTo>
                  <a:pt x="1087714" y="153619"/>
                </a:lnTo>
                <a:lnTo>
                  <a:pt x="1089648" y="151458"/>
                </a:lnTo>
                <a:lnTo>
                  <a:pt x="1089527" y="150571"/>
                </a:lnTo>
                <a:close/>
              </a:path>
              <a:path w="2035809" h="299085">
                <a:moveTo>
                  <a:pt x="1087752" y="127622"/>
                </a:moveTo>
                <a:lnTo>
                  <a:pt x="1010026" y="130638"/>
                </a:lnTo>
                <a:lnTo>
                  <a:pt x="982139" y="130848"/>
                </a:lnTo>
                <a:lnTo>
                  <a:pt x="1089564" y="130848"/>
                </a:lnTo>
                <a:lnTo>
                  <a:pt x="1089637" y="130376"/>
                </a:lnTo>
                <a:lnTo>
                  <a:pt x="1089706" y="129638"/>
                </a:lnTo>
                <a:lnTo>
                  <a:pt x="1087752" y="127622"/>
                </a:lnTo>
                <a:close/>
              </a:path>
              <a:path w="2035809" h="299085">
                <a:moveTo>
                  <a:pt x="1098655" y="28625"/>
                </a:moveTo>
                <a:lnTo>
                  <a:pt x="981097" y="28625"/>
                </a:lnTo>
                <a:lnTo>
                  <a:pt x="986527" y="28651"/>
                </a:lnTo>
                <a:lnTo>
                  <a:pt x="1006815" y="29044"/>
                </a:lnTo>
                <a:lnTo>
                  <a:pt x="1069212" y="34033"/>
                </a:lnTo>
                <a:lnTo>
                  <a:pt x="1097112" y="38201"/>
                </a:lnTo>
                <a:lnTo>
                  <a:pt x="1099283" y="36233"/>
                </a:lnTo>
                <a:lnTo>
                  <a:pt x="1098655" y="28625"/>
                </a:lnTo>
                <a:close/>
              </a:path>
              <a:path w="2035809" h="299085">
                <a:moveTo>
                  <a:pt x="1097404" y="5537"/>
                </a:moveTo>
                <a:lnTo>
                  <a:pt x="1057183" y="6921"/>
                </a:lnTo>
                <a:lnTo>
                  <a:pt x="1037731" y="7396"/>
                </a:lnTo>
                <a:lnTo>
                  <a:pt x="1018499" y="7556"/>
                </a:lnTo>
                <a:lnTo>
                  <a:pt x="1099253" y="7556"/>
                </a:lnTo>
                <a:lnTo>
                  <a:pt x="1099144" y="7396"/>
                </a:lnTo>
                <a:lnTo>
                  <a:pt x="1097404" y="5537"/>
                </a:lnTo>
                <a:close/>
              </a:path>
              <a:path w="2035809" h="299085">
                <a:moveTo>
                  <a:pt x="668535" y="67449"/>
                </a:moveTo>
                <a:lnTo>
                  <a:pt x="618042" y="67449"/>
                </a:lnTo>
                <a:lnTo>
                  <a:pt x="645016" y="96575"/>
                </a:lnTo>
                <a:lnTo>
                  <a:pt x="697381" y="155392"/>
                </a:lnTo>
                <a:lnTo>
                  <a:pt x="724354" y="184746"/>
                </a:lnTo>
                <a:lnTo>
                  <a:pt x="751579" y="213836"/>
                </a:lnTo>
                <a:lnTo>
                  <a:pt x="778010" y="242582"/>
                </a:lnTo>
                <a:lnTo>
                  <a:pt x="803648" y="270986"/>
                </a:lnTo>
                <a:lnTo>
                  <a:pt x="828494" y="299046"/>
                </a:lnTo>
                <a:lnTo>
                  <a:pt x="841308" y="299046"/>
                </a:lnTo>
                <a:lnTo>
                  <a:pt x="841200" y="226466"/>
                </a:lnTo>
                <a:lnTo>
                  <a:pt x="815134" y="226466"/>
                </a:lnTo>
                <a:lnTo>
                  <a:pt x="796356" y="206505"/>
                </a:lnTo>
                <a:lnTo>
                  <a:pt x="668535" y="67449"/>
                </a:lnTo>
                <a:close/>
              </a:path>
              <a:path w="2035809" h="299085">
                <a:moveTo>
                  <a:pt x="617613" y="292747"/>
                </a:moveTo>
                <a:lnTo>
                  <a:pt x="605241" y="292747"/>
                </a:lnTo>
                <a:lnTo>
                  <a:pt x="615960" y="294258"/>
                </a:lnTo>
                <a:lnTo>
                  <a:pt x="617613" y="292747"/>
                </a:lnTo>
                <a:close/>
              </a:path>
              <a:path w="2035809" h="299085">
                <a:moveTo>
                  <a:pt x="606574" y="0"/>
                </a:moveTo>
                <a:lnTo>
                  <a:pt x="591144" y="0"/>
                </a:lnTo>
                <a:lnTo>
                  <a:pt x="591191" y="44357"/>
                </a:lnTo>
                <a:lnTo>
                  <a:pt x="590964" y="96575"/>
                </a:lnTo>
                <a:lnTo>
                  <a:pt x="590591" y="155392"/>
                </a:lnTo>
                <a:lnTo>
                  <a:pt x="590040" y="221794"/>
                </a:lnTo>
                <a:lnTo>
                  <a:pt x="588702" y="265641"/>
                </a:lnTo>
                <a:lnTo>
                  <a:pt x="586203" y="291312"/>
                </a:lnTo>
                <a:lnTo>
                  <a:pt x="588134" y="293319"/>
                </a:lnTo>
                <a:lnTo>
                  <a:pt x="593989" y="292874"/>
                </a:lnTo>
                <a:lnTo>
                  <a:pt x="597646" y="292747"/>
                </a:lnTo>
                <a:lnTo>
                  <a:pt x="617613" y="292747"/>
                </a:lnTo>
                <a:lnTo>
                  <a:pt x="618030" y="292366"/>
                </a:lnTo>
                <a:lnTo>
                  <a:pt x="617725" y="287832"/>
                </a:lnTo>
                <a:lnTo>
                  <a:pt x="617572" y="285076"/>
                </a:lnTo>
                <a:lnTo>
                  <a:pt x="617465" y="282536"/>
                </a:lnTo>
                <a:lnTo>
                  <a:pt x="617576" y="160865"/>
                </a:lnTo>
                <a:lnTo>
                  <a:pt x="617744" y="115328"/>
                </a:lnTo>
                <a:lnTo>
                  <a:pt x="617836" y="96575"/>
                </a:lnTo>
                <a:lnTo>
                  <a:pt x="618042" y="67449"/>
                </a:lnTo>
                <a:lnTo>
                  <a:pt x="668535" y="67449"/>
                </a:lnTo>
                <a:lnTo>
                  <a:pt x="612111" y="6007"/>
                </a:lnTo>
                <a:lnTo>
                  <a:pt x="606574" y="0"/>
                </a:lnTo>
                <a:close/>
              </a:path>
              <a:path w="2035809" h="299085">
                <a:moveTo>
                  <a:pt x="814283" y="6045"/>
                </a:moveTo>
                <a:lnTo>
                  <a:pt x="812229" y="7746"/>
                </a:lnTo>
                <a:lnTo>
                  <a:pt x="812169" y="10096"/>
                </a:lnTo>
                <a:lnTo>
                  <a:pt x="813082" y="28751"/>
                </a:lnTo>
                <a:lnTo>
                  <a:pt x="813756" y="46147"/>
                </a:lnTo>
                <a:lnTo>
                  <a:pt x="814930" y="103359"/>
                </a:lnTo>
                <a:lnTo>
                  <a:pt x="815196" y="206505"/>
                </a:lnTo>
                <a:lnTo>
                  <a:pt x="815134" y="226466"/>
                </a:lnTo>
                <a:lnTo>
                  <a:pt x="841200" y="226466"/>
                </a:lnTo>
                <a:lnTo>
                  <a:pt x="841080" y="125945"/>
                </a:lnTo>
                <a:lnTo>
                  <a:pt x="841172" y="22289"/>
                </a:lnTo>
                <a:lnTo>
                  <a:pt x="841245" y="7746"/>
                </a:lnTo>
                <a:lnTo>
                  <a:pt x="840993" y="7543"/>
                </a:lnTo>
                <a:lnTo>
                  <a:pt x="823566" y="7543"/>
                </a:lnTo>
                <a:lnTo>
                  <a:pt x="820341" y="7200"/>
                </a:lnTo>
                <a:lnTo>
                  <a:pt x="814283" y="6045"/>
                </a:lnTo>
                <a:close/>
              </a:path>
              <a:path w="2035809" h="299085">
                <a:moveTo>
                  <a:pt x="839086" y="6007"/>
                </a:moveTo>
                <a:lnTo>
                  <a:pt x="832660" y="7175"/>
                </a:lnTo>
                <a:lnTo>
                  <a:pt x="828850" y="7543"/>
                </a:lnTo>
                <a:lnTo>
                  <a:pt x="840993" y="7543"/>
                </a:lnTo>
                <a:lnTo>
                  <a:pt x="839086" y="6007"/>
                </a:lnTo>
                <a:close/>
              </a:path>
              <a:path w="2035809" h="299085">
                <a:moveTo>
                  <a:pt x="276426" y="292747"/>
                </a:moveTo>
                <a:lnTo>
                  <a:pt x="263192" y="292747"/>
                </a:lnTo>
                <a:lnTo>
                  <a:pt x="269008" y="292925"/>
                </a:lnTo>
                <a:lnTo>
                  <a:pt x="275409" y="293433"/>
                </a:lnTo>
                <a:lnTo>
                  <a:pt x="276426" y="292747"/>
                </a:lnTo>
                <a:close/>
              </a:path>
              <a:path w="2035809" h="299085">
                <a:moveTo>
                  <a:pt x="463410" y="179279"/>
                </a:moveTo>
                <a:lnTo>
                  <a:pt x="369641" y="179279"/>
                </a:lnTo>
                <a:lnTo>
                  <a:pt x="421408" y="179489"/>
                </a:lnTo>
                <a:lnTo>
                  <a:pt x="424486" y="186966"/>
                </a:lnTo>
                <a:lnTo>
                  <a:pt x="427996" y="195179"/>
                </a:lnTo>
                <a:lnTo>
                  <a:pt x="431617" y="203574"/>
                </a:lnTo>
                <a:lnTo>
                  <a:pt x="435023" y="211594"/>
                </a:lnTo>
                <a:lnTo>
                  <a:pt x="450570" y="249157"/>
                </a:lnTo>
                <a:lnTo>
                  <a:pt x="464106" y="284848"/>
                </a:lnTo>
                <a:lnTo>
                  <a:pt x="466506" y="292315"/>
                </a:lnTo>
                <a:lnTo>
                  <a:pt x="468144" y="293395"/>
                </a:lnTo>
                <a:lnTo>
                  <a:pt x="472767" y="292900"/>
                </a:lnTo>
                <a:lnTo>
                  <a:pt x="475523" y="292747"/>
                </a:lnTo>
                <a:lnTo>
                  <a:pt x="511456" y="292747"/>
                </a:lnTo>
                <a:lnTo>
                  <a:pt x="513166" y="290334"/>
                </a:lnTo>
                <a:lnTo>
                  <a:pt x="511997" y="287781"/>
                </a:lnTo>
                <a:lnTo>
                  <a:pt x="496541" y="253509"/>
                </a:lnTo>
                <a:lnTo>
                  <a:pt x="463410" y="179279"/>
                </a:lnTo>
                <a:close/>
              </a:path>
              <a:path w="2035809" h="299085">
                <a:moveTo>
                  <a:pt x="384007" y="0"/>
                </a:moveTo>
                <a:lnTo>
                  <a:pt x="375930" y="0"/>
                </a:lnTo>
                <a:lnTo>
                  <a:pt x="359382" y="37380"/>
                </a:lnTo>
                <a:lnTo>
                  <a:pt x="342887" y="74447"/>
                </a:lnTo>
                <a:lnTo>
                  <a:pt x="326445" y="111199"/>
                </a:lnTo>
                <a:lnTo>
                  <a:pt x="310055" y="147637"/>
                </a:lnTo>
                <a:lnTo>
                  <a:pt x="294241" y="182527"/>
                </a:lnTo>
                <a:lnTo>
                  <a:pt x="278232" y="217511"/>
                </a:lnTo>
                <a:lnTo>
                  <a:pt x="262027" y="252588"/>
                </a:lnTo>
                <a:lnTo>
                  <a:pt x="244434" y="290296"/>
                </a:lnTo>
                <a:lnTo>
                  <a:pt x="246402" y="293204"/>
                </a:lnTo>
                <a:lnTo>
                  <a:pt x="252219" y="292836"/>
                </a:lnTo>
                <a:lnTo>
                  <a:pt x="255343" y="292747"/>
                </a:lnTo>
                <a:lnTo>
                  <a:pt x="276426" y="292747"/>
                </a:lnTo>
                <a:lnTo>
                  <a:pt x="277051" y="292315"/>
                </a:lnTo>
                <a:lnTo>
                  <a:pt x="293265" y="244728"/>
                </a:lnTo>
                <a:lnTo>
                  <a:pt x="311425" y="196110"/>
                </a:lnTo>
                <a:lnTo>
                  <a:pt x="463410" y="179279"/>
                </a:lnTo>
                <a:lnTo>
                  <a:pt x="454845" y="160035"/>
                </a:lnTo>
                <a:lnTo>
                  <a:pt x="399674" y="160035"/>
                </a:lnTo>
                <a:lnTo>
                  <a:pt x="327492" y="159778"/>
                </a:lnTo>
                <a:lnTo>
                  <a:pt x="372323" y="58927"/>
                </a:lnTo>
                <a:lnTo>
                  <a:pt x="409958" y="58927"/>
                </a:lnTo>
                <a:lnTo>
                  <a:pt x="394388" y="23725"/>
                </a:lnTo>
                <a:lnTo>
                  <a:pt x="384007" y="0"/>
                </a:lnTo>
                <a:close/>
              </a:path>
              <a:path w="2035809" h="299085">
                <a:moveTo>
                  <a:pt x="511456" y="292747"/>
                </a:moveTo>
                <a:lnTo>
                  <a:pt x="502637" y="292747"/>
                </a:lnTo>
                <a:lnTo>
                  <a:pt x="505495" y="292836"/>
                </a:lnTo>
                <a:lnTo>
                  <a:pt x="511159" y="293166"/>
                </a:lnTo>
                <a:lnTo>
                  <a:pt x="511456" y="292747"/>
                </a:lnTo>
                <a:close/>
              </a:path>
              <a:path w="2035809" h="299085">
                <a:moveTo>
                  <a:pt x="409958" y="58927"/>
                </a:moveTo>
                <a:lnTo>
                  <a:pt x="372323" y="58927"/>
                </a:lnTo>
                <a:lnTo>
                  <a:pt x="415782" y="159943"/>
                </a:lnTo>
                <a:lnTo>
                  <a:pt x="399674" y="160035"/>
                </a:lnTo>
                <a:lnTo>
                  <a:pt x="454845" y="160035"/>
                </a:lnTo>
                <a:lnTo>
                  <a:pt x="409958" y="58927"/>
                </a:lnTo>
                <a:close/>
              </a:path>
              <a:path w="2035809" h="299085">
                <a:moveTo>
                  <a:pt x="130134" y="27266"/>
                </a:moveTo>
                <a:lnTo>
                  <a:pt x="90395" y="27266"/>
                </a:lnTo>
                <a:lnTo>
                  <a:pt x="90953" y="48888"/>
                </a:lnTo>
                <a:lnTo>
                  <a:pt x="91350" y="70565"/>
                </a:lnTo>
                <a:lnTo>
                  <a:pt x="91587" y="92298"/>
                </a:lnTo>
                <a:lnTo>
                  <a:pt x="91599" y="200009"/>
                </a:lnTo>
                <a:lnTo>
                  <a:pt x="91399" y="213694"/>
                </a:lnTo>
                <a:lnTo>
                  <a:pt x="90101" y="253047"/>
                </a:lnTo>
                <a:lnTo>
                  <a:pt x="88363" y="291604"/>
                </a:lnTo>
                <a:lnTo>
                  <a:pt x="90218" y="293420"/>
                </a:lnTo>
                <a:lnTo>
                  <a:pt x="97723" y="292912"/>
                </a:lnTo>
                <a:lnTo>
                  <a:pt x="103273" y="292747"/>
                </a:lnTo>
                <a:lnTo>
                  <a:pt x="131006" y="292747"/>
                </a:lnTo>
                <a:lnTo>
                  <a:pt x="132166" y="291642"/>
                </a:lnTo>
                <a:lnTo>
                  <a:pt x="130428" y="253040"/>
                </a:lnTo>
                <a:lnTo>
                  <a:pt x="129126" y="213694"/>
                </a:lnTo>
                <a:lnTo>
                  <a:pt x="128929" y="200009"/>
                </a:lnTo>
                <a:lnTo>
                  <a:pt x="128943" y="92298"/>
                </a:lnTo>
                <a:lnTo>
                  <a:pt x="129180" y="70565"/>
                </a:lnTo>
                <a:lnTo>
                  <a:pt x="129576" y="48888"/>
                </a:lnTo>
                <a:lnTo>
                  <a:pt x="130134" y="27266"/>
                </a:lnTo>
                <a:close/>
              </a:path>
              <a:path w="2035809" h="299085">
                <a:moveTo>
                  <a:pt x="131006" y="292747"/>
                </a:moveTo>
                <a:lnTo>
                  <a:pt x="114983" y="292747"/>
                </a:lnTo>
                <a:lnTo>
                  <a:pt x="122107" y="292925"/>
                </a:lnTo>
                <a:lnTo>
                  <a:pt x="130299" y="293420"/>
                </a:lnTo>
                <a:lnTo>
                  <a:pt x="131006" y="292747"/>
                </a:lnTo>
                <a:close/>
              </a:path>
              <a:path w="2035809" h="299085">
                <a:moveTo>
                  <a:pt x="219653" y="27266"/>
                </a:moveTo>
                <a:lnTo>
                  <a:pt x="137500" y="27266"/>
                </a:lnTo>
                <a:lnTo>
                  <a:pt x="161388" y="27609"/>
                </a:lnTo>
                <a:lnTo>
                  <a:pt x="169453" y="27889"/>
                </a:lnTo>
                <a:lnTo>
                  <a:pt x="185607" y="28727"/>
                </a:lnTo>
                <a:lnTo>
                  <a:pt x="193265" y="30187"/>
                </a:lnTo>
                <a:lnTo>
                  <a:pt x="206283" y="31673"/>
                </a:lnTo>
                <a:lnTo>
                  <a:pt x="218183" y="33756"/>
                </a:lnTo>
                <a:lnTo>
                  <a:pt x="220278" y="31673"/>
                </a:lnTo>
                <a:lnTo>
                  <a:pt x="220375" y="31457"/>
                </a:lnTo>
                <a:lnTo>
                  <a:pt x="219653" y="27266"/>
                </a:lnTo>
                <a:close/>
              </a:path>
              <a:path w="2035809" h="299085">
                <a:moveTo>
                  <a:pt x="1826" y="5511"/>
                </a:moveTo>
                <a:lnTo>
                  <a:pt x="0" y="7658"/>
                </a:lnTo>
                <a:lnTo>
                  <a:pt x="1201" y="13512"/>
                </a:lnTo>
                <a:lnTo>
                  <a:pt x="1559" y="16255"/>
                </a:lnTo>
                <a:lnTo>
                  <a:pt x="1541" y="21348"/>
                </a:lnTo>
                <a:lnTo>
                  <a:pt x="1216" y="25222"/>
                </a:lnTo>
                <a:lnTo>
                  <a:pt x="152" y="31457"/>
                </a:lnTo>
                <a:lnTo>
                  <a:pt x="2410" y="33731"/>
                </a:lnTo>
                <a:lnTo>
                  <a:pt x="9471" y="32423"/>
                </a:lnTo>
                <a:lnTo>
                  <a:pt x="14348" y="31457"/>
                </a:lnTo>
                <a:lnTo>
                  <a:pt x="27124" y="30505"/>
                </a:lnTo>
                <a:lnTo>
                  <a:pt x="34922" y="28727"/>
                </a:lnTo>
                <a:lnTo>
                  <a:pt x="51076" y="27889"/>
                </a:lnTo>
                <a:lnTo>
                  <a:pt x="59153" y="27609"/>
                </a:lnTo>
                <a:lnTo>
                  <a:pt x="83017" y="27266"/>
                </a:lnTo>
                <a:lnTo>
                  <a:pt x="219653" y="27266"/>
                </a:lnTo>
                <a:lnTo>
                  <a:pt x="219294" y="25145"/>
                </a:lnTo>
                <a:lnTo>
                  <a:pt x="218970" y="21348"/>
                </a:lnTo>
                <a:lnTo>
                  <a:pt x="218999" y="16255"/>
                </a:lnTo>
                <a:lnTo>
                  <a:pt x="219354" y="13436"/>
                </a:lnTo>
                <a:lnTo>
                  <a:pt x="220532" y="7658"/>
                </a:lnTo>
                <a:lnTo>
                  <a:pt x="219001" y="5873"/>
                </a:lnTo>
                <a:lnTo>
                  <a:pt x="110228" y="5873"/>
                </a:lnTo>
                <a:lnTo>
                  <a:pt x="4213" y="5549"/>
                </a:lnTo>
                <a:lnTo>
                  <a:pt x="1826" y="5511"/>
                </a:lnTo>
                <a:close/>
              </a:path>
              <a:path w="2035809" h="299085">
                <a:moveTo>
                  <a:pt x="218691" y="5511"/>
                </a:moveTo>
                <a:lnTo>
                  <a:pt x="216291" y="5549"/>
                </a:lnTo>
                <a:lnTo>
                  <a:pt x="110228" y="5873"/>
                </a:lnTo>
                <a:lnTo>
                  <a:pt x="219001" y="5873"/>
                </a:lnTo>
                <a:lnTo>
                  <a:pt x="218691" y="5511"/>
                </a:lnTo>
                <a:close/>
              </a:path>
            </a:pathLst>
          </a:custGeom>
          <a:solidFill>
            <a:srgbClr val="B51631"/>
          </a:solidFill>
        </p:spPr>
        <p:txBody>
          <a:bodyPr wrap="square" lIns="0" tIns="0" rIns="0" bIns="0" rtlCol="0"/>
          <a:lstStyle/>
          <a:p>
            <a:endParaRPr/>
          </a:p>
        </p:txBody>
      </p:sp>
    </p:spTree>
    <p:extLst>
      <p:ext uri="{BB962C8B-B14F-4D97-AF65-F5344CB8AC3E}">
        <p14:creationId xmlns:p14="http://schemas.microsoft.com/office/powerpoint/2010/main" val="193893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82C9-4695-B0C0-A51D-6F7C89A3513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C8F7324-C22C-206A-F12E-764C338823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74F1F7C-2828-AF3D-D766-06E3EBD9E234}"/>
              </a:ext>
            </a:extLst>
          </p:cNvPr>
          <p:cNvSpPr>
            <a:spLocks noGrp="1"/>
          </p:cNvSpPr>
          <p:nvPr>
            <p:ph type="dt" sz="half" idx="10"/>
          </p:nvPr>
        </p:nvSpPr>
        <p:spPr/>
        <p:txBody>
          <a:bodyPr/>
          <a:lstStyle/>
          <a:p>
            <a:fld id="{AF43D851-AA54-D640-B3BA-EB4A3A1DCF7E}" type="datetimeFigureOut">
              <a:rPr lang="en-GB" smtClean="0"/>
              <a:t>12/03/2024</a:t>
            </a:fld>
            <a:endParaRPr lang="en-GB"/>
          </a:p>
        </p:txBody>
      </p:sp>
      <p:sp>
        <p:nvSpPr>
          <p:cNvPr id="5" name="Footer Placeholder 4">
            <a:extLst>
              <a:ext uri="{FF2B5EF4-FFF2-40B4-BE49-F238E27FC236}">
                <a16:creationId xmlns:a16="http://schemas.microsoft.com/office/drawing/2014/main" id="{CAF71550-D07D-D12F-1828-F3ABEF3E5B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B14976-4312-12BF-638C-7BA4F168D2FA}"/>
              </a:ext>
            </a:extLst>
          </p:cNvPr>
          <p:cNvSpPr>
            <a:spLocks noGrp="1"/>
          </p:cNvSpPr>
          <p:nvPr>
            <p:ph type="sldNum" sz="quarter" idx="12"/>
          </p:nvPr>
        </p:nvSpPr>
        <p:spPr/>
        <p:txBody>
          <a:bodyPr/>
          <a:lstStyle/>
          <a:p>
            <a:fld id="{CB8DB21A-5D9F-E141-8046-19A97F34CA9A}" type="slidenum">
              <a:rPr lang="en-GB" smtClean="0"/>
              <a:t>‹#›</a:t>
            </a:fld>
            <a:endParaRPr lang="en-GB"/>
          </a:p>
        </p:txBody>
      </p:sp>
    </p:spTree>
    <p:extLst>
      <p:ext uri="{BB962C8B-B14F-4D97-AF65-F5344CB8AC3E}">
        <p14:creationId xmlns:p14="http://schemas.microsoft.com/office/powerpoint/2010/main" val="396999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87B6-7675-A7AF-2F53-F92CB46103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2A3137-99B7-14A3-1C3C-E05DCBDFB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0F92F6-AE2C-8CE5-F086-A48D5D0E47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0F8165-3824-C93A-8CAE-0C02A86AD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784C9-56C0-4771-7433-3AE65F406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15A979-ECC8-4915-97CD-C52A3ACE83B2}"/>
              </a:ext>
            </a:extLst>
          </p:cNvPr>
          <p:cNvSpPr>
            <a:spLocks noGrp="1"/>
          </p:cNvSpPr>
          <p:nvPr>
            <p:ph type="dt" sz="half" idx="10"/>
          </p:nvPr>
        </p:nvSpPr>
        <p:spPr/>
        <p:txBody>
          <a:bodyPr/>
          <a:lstStyle/>
          <a:p>
            <a:fld id="{4F7DE70F-7E9E-4BC2-B0F5-334D020BE0CC}" type="datetimeFigureOut">
              <a:rPr lang="en-GB" smtClean="0"/>
              <a:t>12/03/2024</a:t>
            </a:fld>
            <a:endParaRPr lang="en-GB"/>
          </a:p>
        </p:txBody>
      </p:sp>
      <p:sp>
        <p:nvSpPr>
          <p:cNvPr id="8" name="Footer Placeholder 7">
            <a:extLst>
              <a:ext uri="{FF2B5EF4-FFF2-40B4-BE49-F238E27FC236}">
                <a16:creationId xmlns:a16="http://schemas.microsoft.com/office/drawing/2014/main" id="{7BA32D3D-5543-D31C-F488-D29554EB0F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3E30221-14A6-445C-373E-A1AB6F3CE79B}"/>
              </a:ext>
            </a:extLst>
          </p:cNvPr>
          <p:cNvSpPr>
            <a:spLocks noGrp="1"/>
          </p:cNvSpPr>
          <p:nvPr>
            <p:ph type="sldNum" sz="quarter" idx="12"/>
          </p:nvPr>
        </p:nvSpPr>
        <p:spPr/>
        <p:txBody>
          <a:bodyPr/>
          <a:lstStyle/>
          <a:p>
            <a:fld id="{ACA8236B-E768-4ECF-94F3-0E422FD7FC3C}" type="slidenum">
              <a:rPr lang="en-GB" smtClean="0"/>
              <a:t>‹#›</a:t>
            </a:fld>
            <a:endParaRPr lang="en-GB"/>
          </a:p>
        </p:txBody>
      </p:sp>
    </p:spTree>
    <p:extLst>
      <p:ext uri="{BB962C8B-B14F-4D97-AF65-F5344CB8AC3E}">
        <p14:creationId xmlns:p14="http://schemas.microsoft.com/office/powerpoint/2010/main" val="138627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61F3-2344-7118-73F3-5861AA0236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F979E23-2C68-6B8E-E413-207BB8B7D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E6EC01-F250-853A-CB32-319BE479B0AA}"/>
              </a:ext>
            </a:extLst>
          </p:cNvPr>
          <p:cNvSpPr>
            <a:spLocks noGrp="1"/>
          </p:cNvSpPr>
          <p:nvPr>
            <p:ph type="dt" sz="half" idx="10"/>
          </p:nvPr>
        </p:nvSpPr>
        <p:spPr/>
        <p:txBody>
          <a:bodyPr/>
          <a:lstStyle/>
          <a:p>
            <a:fld id="{E2498A34-0AE7-4368-90C2-4D7417B4D125}" type="datetimeFigureOut">
              <a:rPr lang="en-GB" smtClean="0"/>
              <a:t>12/03/2024</a:t>
            </a:fld>
            <a:endParaRPr lang="en-GB"/>
          </a:p>
        </p:txBody>
      </p:sp>
      <p:sp>
        <p:nvSpPr>
          <p:cNvPr id="5" name="Footer Placeholder 4">
            <a:extLst>
              <a:ext uri="{FF2B5EF4-FFF2-40B4-BE49-F238E27FC236}">
                <a16:creationId xmlns:a16="http://schemas.microsoft.com/office/drawing/2014/main" id="{9D1BD8DE-042E-B3EF-C36F-19A472EB0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E31E34-DA59-76F7-38FB-AEF6032A2AA7}"/>
              </a:ext>
            </a:extLst>
          </p:cNvPr>
          <p:cNvSpPr>
            <a:spLocks noGrp="1"/>
          </p:cNvSpPr>
          <p:nvPr>
            <p:ph type="sldNum" sz="quarter" idx="12"/>
          </p:nvPr>
        </p:nvSpPr>
        <p:spPr/>
        <p:txBody>
          <a:bodyPr/>
          <a:lstStyle/>
          <a:p>
            <a:fld id="{D33F903B-2494-44F6-A324-987915FA51B0}" type="slidenum">
              <a:rPr lang="en-GB" smtClean="0"/>
              <a:t>‹#›</a:t>
            </a:fld>
            <a:endParaRPr lang="en-GB"/>
          </a:p>
        </p:txBody>
      </p:sp>
    </p:spTree>
    <p:extLst>
      <p:ext uri="{BB962C8B-B14F-4D97-AF65-F5344CB8AC3E}">
        <p14:creationId xmlns:p14="http://schemas.microsoft.com/office/powerpoint/2010/main" val="4078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8E6B-87BC-DE2A-3703-6ACEEDC743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79BB39-5C44-8BAA-63FE-FAA192814F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DBD28A-D45F-2111-A3F9-7C5E7ED1E7AD}"/>
              </a:ext>
            </a:extLst>
          </p:cNvPr>
          <p:cNvSpPr>
            <a:spLocks noGrp="1"/>
          </p:cNvSpPr>
          <p:nvPr>
            <p:ph type="dt" sz="half" idx="10"/>
          </p:nvPr>
        </p:nvSpPr>
        <p:spPr/>
        <p:txBody>
          <a:bodyPr/>
          <a:lstStyle/>
          <a:p>
            <a:fld id="{E2498A34-0AE7-4368-90C2-4D7417B4D125}" type="datetimeFigureOut">
              <a:rPr lang="en-GB" smtClean="0"/>
              <a:t>12/03/2024</a:t>
            </a:fld>
            <a:endParaRPr lang="en-GB"/>
          </a:p>
        </p:txBody>
      </p:sp>
      <p:sp>
        <p:nvSpPr>
          <p:cNvPr id="5" name="Footer Placeholder 4">
            <a:extLst>
              <a:ext uri="{FF2B5EF4-FFF2-40B4-BE49-F238E27FC236}">
                <a16:creationId xmlns:a16="http://schemas.microsoft.com/office/drawing/2014/main" id="{42C22A97-9641-BF19-F170-F0763619D0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1B0C47-E76A-A82F-4E39-2BA3B1163CB7}"/>
              </a:ext>
            </a:extLst>
          </p:cNvPr>
          <p:cNvSpPr>
            <a:spLocks noGrp="1"/>
          </p:cNvSpPr>
          <p:nvPr>
            <p:ph type="sldNum" sz="quarter" idx="12"/>
          </p:nvPr>
        </p:nvSpPr>
        <p:spPr/>
        <p:txBody>
          <a:bodyPr/>
          <a:lstStyle/>
          <a:p>
            <a:fld id="{D33F903B-2494-44F6-A324-987915FA51B0}" type="slidenum">
              <a:rPr lang="en-GB" smtClean="0"/>
              <a:t>‹#›</a:t>
            </a:fld>
            <a:endParaRPr lang="en-GB"/>
          </a:p>
        </p:txBody>
      </p:sp>
    </p:spTree>
    <p:extLst>
      <p:ext uri="{BB962C8B-B14F-4D97-AF65-F5344CB8AC3E}">
        <p14:creationId xmlns:p14="http://schemas.microsoft.com/office/powerpoint/2010/main" val="351844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1" y="636327"/>
            <a:ext cx="10639332" cy="461665"/>
          </a:xfrm>
          <a:prstGeom prst="rect">
            <a:avLst/>
          </a:prstGeom>
        </p:spPr>
        <p:txBody>
          <a:bodyPr wrap="square" lIns="0" tIns="0" rIns="0" bIns="0">
            <a:spAutoFit/>
          </a:bodyPr>
          <a:lstStyle>
            <a:lvl1pPr>
              <a:defRPr sz="3000" b="0" i="0">
                <a:solidFill>
                  <a:srgbClr val="7E131E"/>
                </a:solidFill>
                <a:latin typeface="Arial"/>
                <a:cs typeface="Arial"/>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4"/>
          </p:nvPr>
        </p:nvSpPr>
        <p:spPr>
          <a:xfrm>
            <a:off x="4527185" y="6377940"/>
            <a:ext cx="2804160" cy="184666"/>
          </a:xfrm>
          <a:prstGeom prst="rect">
            <a:avLst/>
          </a:prstGeom>
        </p:spPr>
        <p:txBody>
          <a:bodyPr lIns="0" tIns="0" rIns="0" bIns="0"/>
          <a:lstStyle>
            <a:lvl1pPr algn="ctr">
              <a:defRPr sz="1200">
                <a:solidFill>
                  <a:schemeClr val="tx1">
                    <a:tint val="75000"/>
                  </a:schemeClr>
                </a:solidFill>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232659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eaLnBrk="1" hangingPunct="1">
        <a:defRPr sz="3200">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B6CA6-DB61-5D71-4CB9-7C3748BC7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C81283-D1CF-9DE7-37D4-A22C3C6A2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4B88E7-5C6A-E879-F498-E4F2425DB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98A34-0AE7-4368-90C2-4D7417B4D125}" type="datetimeFigureOut">
              <a:rPr lang="en-GB" smtClean="0"/>
              <a:t>12/03/2024</a:t>
            </a:fld>
            <a:endParaRPr lang="en-GB"/>
          </a:p>
        </p:txBody>
      </p:sp>
      <p:sp>
        <p:nvSpPr>
          <p:cNvPr id="5" name="Footer Placeholder 4">
            <a:extLst>
              <a:ext uri="{FF2B5EF4-FFF2-40B4-BE49-F238E27FC236}">
                <a16:creationId xmlns:a16="http://schemas.microsoft.com/office/drawing/2014/main" id="{0FE38A16-4838-60D3-168A-E1B4ADF09C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660CBD-FE3E-E9DB-FD8F-049807B0C2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F903B-2494-44F6-A324-987915FA51B0}" type="slidenum">
              <a:rPr lang="en-GB" smtClean="0"/>
              <a:t>‹#›</a:t>
            </a:fld>
            <a:endParaRPr lang="en-GB"/>
          </a:p>
        </p:txBody>
      </p:sp>
    </p:spTree>
    <p:extLst>
      <p:ext uri="{BB962C8B-B14F-4D97-AF65-F5344CB8AC3E}">
        <p14:creationId xmlns:p14="http://schemas.microsoft.com/office/powerpoint/2010/main" val="16861455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detail/130399/rabbit_001_face_cartoon_easte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hyperlink" Target="mailto:eleanor.murray@cms-cmno.com" TargetMode="External"/><Relationship Id="rId2" Type="http://schemas.openxmlformats.org/officeDocument/2006/relationships/hyperlink" Target="mailto:piersharrison@tanfieldchambers.co.uk"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DEC73-9CA9-681C-821D-275E66A5CA5A}"/>
            </a:ext>
          </a:extLst>
        </p:cNvPr>
        <p:cNvGrpSpPr/>
        <p:nvPr/>
      </p:nvGrpSpPr>
      <p:grpSpPr>
        <a:xfrm>
          <a:off x="0" y="0"/>
          <a:ext cx="0" cy="0"/>
          <a:chOff x="0" y="0"/>
          <a:chExt cx="0" cy="0"/>
        </a:xfrm>
      </p:grpSpPr>
      <p:sp>
        <p:nvSpPr>
          <p:cNvPr id="10" name="object 3">
            <a:extLst>
              <a:ext uri="{FF2B5EF4-FFF2-40B4-BE49-F238E27FC236}">
                <a16:creationId xmlns:a16="http://schemas.microsoft.com/office/drawing/2014/main" id="{42DF9EA7-1BDB-D004-0998-40217ED9A737}"/>
              </a:ext>
            </a:extLst>
          </p:cNvPr>
          <p:cNvSpPr/>
          <p:nvPr/>
        </p:nvSpPr>
        <p:spPr>
          <a:xfrm>
            <a:off x="3962400" y="3069433"/>
            <a:ext cx="4267200" cy="1381125"/>
          </a:xfrm>
          <a:custGeom>
            <a:avLst/>
            <a:gdLst/>
            <a:ahLst/>
            <a:cxnLst/>
            <a:rect l="l" t="t" r="r" b="b"/>
            <a:pathLst>
              <a:path w="6677659" h="1152525">
                <a:moveTo>
                  <a:pt x="0" y="1152004"/>
                </a:moveTo>
                <a:lnTo>
                  <a:pt x="6677253" y="1152004"/>
                </a:lnTo>
                <a:lnTo>
                  <a:pt x="6677253" y="0"/>
                </a:lnTo>
                <a:lnTo>
                  <a:pt x="0" y="0"/>
                </a:lnTo>
                <a:lnTo>
                  <a:pt x="0" y="1152004"/>
                </a:lnTo>
                <a:close/>
              </a:path>
            </a:pathLst>
          </a:custGeom>
          <a:solidFill>
            <a:schemeClr val="bg1">
              <a:lumMod val="85000"/>
            </a:schemeClr>
          </a:solidFill>
        </p:spPr>
        <p:txBody>
          <a:bodyPr wrap="square"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0" cap="none" spc="-75" normalizeH="0" baseline="0" noProof="0" dirty="0">
                <a:ln>
                  <a:noFill/>
                </a:ln>
                <a:solidFill>
                  <a:srgbClr val="7E131E"/>
                </a:solidFill>
                <a:effectLst/>
                <a:uLnTx/>
                <a:uFillTx/>
                <a:latin typeface="Arial"/>
                <a:ea typeface="+mn-ea"/>
                <a:cs typeface="Arial"/>
              </a:rPr>
              <a:t>Piers Harrison and Eleanor Murray</a:t>
            </a:r>
          </a:p>
        </p:txBody>
      </p:sp>
      <p:sp>
        <p:nvSpPr>
          <p:cNvPr id="7" name="object 5">
            <a:extLst>
              <a:ext uri="{FF2B5EF4-FFF2-40B4-BE49-F238E27FC236}">
                <a16:creationId xmlns:a16="http://schemas.microsoft.com/office/drawing/2014/main" id="{CE4FA83B-F46D-1528-8957-DC9F49574A4F}"/>
              </a:ext>
            </a:extLst>
          </p:cNvPr>
          <p:cNvSpPr/>
          <p:nvPr/>
        </p:nvSpPr>
        <p:spPr>
          <a:xfrm>
            <a:off x="1104900" y="626049"/>
            <a:ext cx="9982200" cy="2557902"/>
          </a:xfrm>
          <a:prstGeom prst="rect">
            <a:avLst/>
          </a:prstGeom>
          <a:blipFill>
            <a:blip r:embed="rId3" cstate="print"/>
            <a:stretch>
              <a:fillRect/>
            </a:stretch>
          </a:blipFill>
        </p:spPr>
        <p:txBody>
          <a:bodyPr wrap="square" lIns="0" tIns="0" rIns="0" bIns="0" rtlCol="0"/>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Leasehold and Freehold Reform Bill – Enfranchisement </a:t>
            </a: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FD2891EA-656A-666D-9C36-02E54C2EBFCD}"/>
              </a:ext>
            </a:extLst>
          </p:cNvPr>
          <p:cNvPicPr>
            <a:picLocks noChangeAspect="1"/>
          </p:cNvPicPr>
          <p:nvPr/>
        </p:nvPicPr>
        <p:blipFill>
          <a:blip r:embed="rId4"/>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82956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4ED0D-6CBE-ED19-710B-7B2545D3C6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477B4-F801-C38C-0780-86070D77E80D}"/>
              </a:ext>
            </a:extLst>
          </p:cNvPr>
          <p:cNvSpPr>
            <a:spLocks noGrp="1"/>
          </p:cNvSpPr>
          <p:nvPr>
            <p:ph type="title"/>
          </p:nvPr>
        </p:nvSpPr>
        <p:spPr>
          <a:xfrm>
            <a:off x="1244278" y="546616"/>
            <a:ext cx="9994740" cy="1231106"/>
          </a:xfrm>
        </p:spPr>
        <p:txBody>
          <a:bodyPr/>
          <a:lstStyle/>
          <a:p>
            <a:pPr algn="ctr"/>
            <a:r>
              <a:rPr lang="en-US" sz="4000" b="1" dirty="0"/>
              <a:t>Series of leases whose term would extend beyond 21 years (s.4)</a:t>
            </a:r>
            <a:endParaRPr lang="en-GB" sz="4000" b="1" dirty="0"/>
          </a:p>
        </p:txBody>
      </p:sp>
      <p:sp>
        <p:nvSpPr>
          <p:cNvPr id="3" name="Text Placeholder 2">
            <a:extLst>
              <a:ext uri="{FF2B5EF4-FFF2-40B4-BE49-F238E27FC236}">
                <a16:creationId xmlns:a16="http://schemas.microsoft.com/office/drawing/2014/main" id="{EF840580-706F-F739-3C86-CCA75D43FEC3}"/>
              </a:ext>
            </a:extLst>
          </p:cNvPr>
          <p:cNvSpPr>
            <a:spLocks noGrp="1"/>
          </p:cNvSpPr>
          <p:nvPr>
            <p:ph type="body" idx="1"/>
          </p:nvPr>
        </p:nvSpPr>
        <p:spPr>
          <a:xfrm>
            <a:off x="1562098" y="1752600"/>
            <a:ext cx="9067801" cy="4062651"/>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 lease (“the original lease”) is “capable of forming part of a series of leases whose terms would extend beyond 21 years” if conditions A to C are met at the time when the original lease is granted</a:t>
            </a: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Condition A: the original lease was not for a long term </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Condition B: provision for the grant of another lease of the same house (the “new lease”) is included in— the original lease, or any related arrangements</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27529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D96C9-C71B-1A9A-1389-9091F305F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90CEF-C0D8-8ED3-0DE6-CCC14028B762}"/>
              </a:ext>
            </a:extLst>
          </p:cNvPr>
          <p:cNvSpPr>
            <a:spLocks noGrp="1"/>
          </p:cNvSpPr>
          <p:nvPr>
            <p:ph type="title"/>
          </p:nvPr>
        </p:nvSpPr>
        <p:spPr>
          <a:xfrm>
            <a:off x="1244278" y="546616"/>
            <a:ext cx="9994740" cy="1231106"/>
          </a:xfrm>
        </p:spPr>
        <p:txBody>
          <a:bodyPr/>
          <a:lstStyle/>
          <a:p>
            <a:pPr algn="ctr"/>
            <a:r>
              <a:rPr lang="en-US" sz="4000" b="1" dirty="0"/>
              <a:t>Series of leases whose term would extend beyond 21 years (s.4)</a:t>
            </a:r>
            <a:endParaRPr lang="en-GB" sz="4000" b="1" dirty="0"/>
          </a:p>
        </p:txBody>
      </p:sp>
      <p:sp>
        <p:nvSpPr>
          <p:cNvPr id="3" name="Text Placeholder 2">
            <a:extLst>
              <a:ext uri="{FF2B5EF4-FFF2-40B4-BE49-F238E27FC236}">
                <a16:creationId xmlns:a16="http://schemas.microsoft.com/office/drawing/2014/main" id="{EC6B8B65-8CF9-833B-E4A5-7A1EC7B51956}"/>
              </a:ext>
            </a:extLst>
          </p:cNvPr>
          <p:cNvSpPr>
            <a:spLocks noGrp="1"/>
          </p:cNvSpPr>
          <p:nvPr>
            <p:ph type="body" idx="1"/>
          </p:nvPr>
        </p:nvSpPr>
        <p:spPr>
          <a:xfrm>
            <a:off x="1562098" y="1752600"/>
            <a:ext cx="9067801" cy="3693319"/>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Condition C: the total duration of—</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term of the original lease,</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term of the new lease (if granted), and</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term or terms of any subsequent leases (if granted), would exceed 21 years</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Arrangements are “related arrangements” if they are entered into in connection with the grant of the original lease (whether or not they are entered into in writing).</a:t>
            </a:r>
          </a:p>
        </p:txBody>
      </p:sp>
    </p:spTree>
    <p:extLst>
      <p:ext uri="{BB962C8B-B14F-4D97-AF65-F5344CB8AC3E}">
        <p14:creationId xmlns:p14="http://schemas.microsoft.com/office/powerpoint/2010/main" val="28157364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F3D3C-92EE-0921-DFDC-6616C2307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942F4-0825-F9BD-D984-E8CF229F0A83}"/>
              </a:ext>
            </a:extLst>
          </p:cNvPr>
          <p:cNvSpPr>
            <a:spLocks noGrp="1"/>
          </p:cNvSpPr>
          <p:nvPr>
            <p:ph type="title"/>
          </p:nvPr>
        </p:nvSpPr>
        <p:spPr>
          <a:xfrm>
            <a:off x="609601" y="636327"/>
            <a:ext cx="10639332" cy="461665"/>
          </a:xfrm>
        </p:spPr>
        <p:txBody>
          <a:bodyPr anchor="t">
            <a:noAutofit/>
          </a:bodyPr>
          <a:lstStyle/>
          <a:p>
            <a:pPr>
              <a:lnSpc>
                <a:spcPct val="90000"/>
              </a:lnSpc>
            </a:pPr>
            <a:r>
              <a:rPr lang="en-GB" sz="3200" b="1" dirty="0"/>
              <a:t>S. 5 </a:t>
            </a:r>
            <a:r>
              <a:rPr lang="en-US" sz="3200" b="1" dirty="0"/>
              <a:t>The return of everyone’s </a:t>
            </a:r>
            <a:r>
              <a:rPr lang="en-US" sz="3200" b="1" dirty="0" err="1"/>
              <a:t>favourite</a:t>
            </a:r>
            <a:r>
              <a:rPr lang="en-US" sz="3200" b="1" dirty="0"/>
              <a:t> question . . . . </a:t>
            </a:r>
            <a:br>
              <a:rPr lang="en-US" sz="3200" b="1" dirty="0"/>
            </a:br>
            <a:endParaRPr lang="en-GB" sz="3200" b="1" dirty="0"/>
          </a:p>
        </p:txBody>
      </p:sp>
      <p:sp>
        <p:nvSpPr>
          <p:cNvPr id="10" name="Slide Number Placeholder 2">
            <a:extLst>
              <a:ext uri="{FF2B5EF4-FFF2-40B4-BE49-F238E27FC236}">
                <a16:creationId xmlns:a16="http://schemas.microsoft.com/office/drawing/2014/main" id="{A2AC625D-0176-5E49-B400-381EA6983A00}"/>
              </a:ext>
            </a:extLst>
          </p:cNvPr>
          <p:cNvSpPr>
            <a:spLocks noGrp="1"/>
          </p:cNvSpPr>
          <p:nvPr>
            <p:ph type="sldNum" sz="quarter" idx="7"/>
          </p:nvPr>
        </p:nvSpPr>
        <p:spPr>
          <a:xfrm>
            <a:off x="4527185" y="6377940"/>
            <a:ext cx="2804160" cy="184666"/>
          </a:xfrm>
        </p:spPr>
        <p:txBody>
          <a:bodyPr/>
          <a:lstStyle/>
          <a:p>
            <a:pPr>
              <a:spcAft>
                <a:spcPts val="600"/>
              </a:spcAft>
            </a:pPr>
            <a:fld id="{B6F15528-21DE-4FAA-801E-634DDDAF4B2B}" type="slidenum">
              <a:rPr lang="en-GB" smtClean="0"/>
              <a:pPr>
                <a:spcAft>
                  <a:spcPts val="600"/>
                </a:spcAft>
              </a:pPr>
              <a:t>12</a:t>
            </a:fld>
            <a:endParaRPr lang="en-GB"/>
          </a:p>
        </p:txBody>
      </p:sp>
      <p:pic>
        <p:nvPicPr>
          <p:cNvPr id="5" name="Picture 4">
            <a:extLst>
              <a:ext uri="{FF2B5EF4-FFF2-40B4-BE49-F238E27FC236}">
                <a16:creationId xmlns:a16="http://schemas.microsoft.com/office/drawing/2014/main" id="{7CABBFC8-BCFF-9177-9826-1EA5806E437D}"/>
              </a:ext>
            </a:extLst>
          </p:cNvPr>
          <p:cNvPicPr>
            <a:picLocks noChangeAspect="1"/>
          </p:cNvPicPr>
          <p:nvPr/>
        </p:nvPicPr>
        <p:blipFill rotWithShape="1">
          <a:blip r:embed="rId3"/>
          <a:srcRect t="23459" r="-1" b="15251"/>
          <a:stretch/>
        </p:blipFill>
        <p:spPr>
          <a:xfrm>
            <a:off x="609601" y="1288491"/>
            <a:ext cx="10639332" cy="4933181"/>
          </a:xfrm>
          <a:prstGeom prst="rect">
            <a:avLst/>
          </a:prstGeom>
          <a:noFill/>
        </p:spPr>
      </p:pic>
      <p:graphicFrame>
        <p:nvGraphicFramePr>
          <p:cNvPr id="6" name="Diagram 5">
            <a:extLst>
              <a:ext uri="{FF2B5EF4-FFF2-40B4-BE49-F238E27FC236}">
                <a16:creationId xmlns:a16="http://schemas.microsoft.com/office/drawing/2014/main" id="{565D1C17-69D7-C076-B746-DC962B0DCCE7}"/>
              </a:ext>
            </a:extLst>
          </p:cNvPr>
          <p:cNvGraphicFramePr/>
          <p:nvPr>
            <p:extLst>
              <p:ext uri="{D42A27DB-BD31-4B8C-83A1-F6EECF244321}">
                <p14:modId xmlns:p14="http://schemas.microsoft.com/office/powerpoint/2010/main" val="112373481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82887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C8CC5-4D57-04E4-57C4-F4497D6B6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4AC663-B56B-D2A3-0DD2-DB98814B18DF}"/>
              </a:ext>
            </a:extLst>
          </p:cNvPr>
          <p:cNvSpPr>
            <a:spLocks noGrp="1"/>
          </p:cNvSpPr>
          <p:nvPr>
            <p:ph type="title"/>
          </p:nvPr>
        </p:nvSpPr>
        <p:spPr>
          <a:xfrm>
            <a:off x="1244278" y="546616"/>
            <a:ext cx="9994740" cy="615553"/>
          </a:xfrm>
        </p:spPr>
        <p:txBody>
          <a:bodyPr/>
          <a:lstStyle/>
          <a:p>
            <a:pPr algn="ctr"/>
            <a:r>
              <a:rPr lang="en-US" sz="4000" b="1" dirty="0"/>
              <a:t>Houses(s.5)</a:t>
            </a:r>
            <a:endParaRPr lang="en-GB" sz="4000" b="1" dirty="0"/>
          </a:p>
        </p:txBody>
      </p:sp>
      <p:sp>
        <p:nvSpPr>
          <p:cNvPr id="3" name="Text Placeholder 2">
            <a:extLst>
              <a:ext uri="{FF2B5EF4-FFF2-40B4-BE49-F238E27FC236}">
                <a16:creationId xmlns:a16="http://schemas.microsoft.com/office/drawing/2014/main" id="{00B02DAF-B9A8-3663-21A5-397F7D49ABBF}"/>
              </a:ext>
            </a:extLst>
          </p:cNvPr>
          <p:cNvSpPr>
            <a:spLocks noGrp="1"/>
          </p:cNvSpPr>
          <p:nvPr>
            <p:ph type="body" idx="1"/>
          </p:nvPr>
        </p:nvSpPr>
        <p:spPr>
          <a:xfrm>
            <a:off x="1562098" y="1752600"/>
            <a:ext cx="9067801" cy="4431983"/>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 “house” is a separate set of premises (on one or more floors) which—</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forms the whole, or part, of a building, and</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is constructed or adapted for use for the purposes of a dwelling.</a:t>
            </a: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But where the separate set of premises forms part of a building, it is not a house if the whole of or a material part of the set of premises lies above or below some other part of the building</a:t>
            </a: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I think this negates the decision in </a:t>
            </a:r>
            <a:r>
              <a:rPr lang="en-US" sz="2400" i="1" kern="1200" dirty="0">
                <a:solidFill>
                  <a:schemeClr val="tx1"/>
                </a:solidFill>
                <a:latin typeface="Arial" panose="020B0604020202020204" pitchFamily="34" charset="0"/>
                <a:cs typeface="Arial" panose="020B0604020202020204" pitchFamily="34" charset="0"/>
              </a:rPr>
              <a:t>Freehold Properties 250 Ltd v Field</a:t>
            </a:r>
            <a:r>
              <a:rPr lang="en-US" sz="2400" kern="1200" dirty="0">
                <a:solidFill>
                  <a:schemeClr val="tx1"/>
                </a:solidFill>
                <a:latin typeface="Arial" panose="020B0604020202020204" pitchFamily="34" charset="0"/>
                <a:cs typeface="Arial" panose="020B0604020202020204" pitchFamily="34" charset="0"/>
              </a:rPr>
              <a:t> [2020] EWHC 792 (Ch).</a:t>
            </a:r>
          </a:p>
        </p:txBody>
      </p:sp>
    </p:spTree>
    <p:extLst>
      <p:ext uri="{BB962C8B-B14F-4D97-AF65-F5344CB8AC3E}">
        <p14:creationId xmlns:p14="http://schemas.microsoft.com/office/powerpoint/2010/main" val="187207587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4AED6-3177-54AB-1683-579F0B7791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4AA8D-7F13-88A8-ABAC-1856563EF847}"/>
              </a:ext>
            </a:extLst>
          </p:cNvPr>
          <p:cNvSpPr>
            <a:spLocks noGrp="1"/>
          </p:cNvSpPr>
          <p:nvPr>
            <p:ph type="title"/>
          </p:nvPr>
        </p:nvSpPr>
        <p:spPr>
          <a:xfrm>
            <a:off x="1244278" y="546616"/>
            <a:ext cx="9994740" cy="615553"/>
          </a:xfrm>
        </p:spPr>
        <p:txBody>
          <a:bodyPr/>
          <a:lstStyle/>
          <a:p>
            <a:pPr algn="ctr"/>
            <a:r>
              <a:rPr lang="en-US" sz="4000" b="1" dirty="0"/>
              <a:t>Residential Leases (s.6)</a:t>
            </a:r>
            <a:endParaRPr lang="en-GB" sz="4000" b="1" dirty="0"/>
          </a:p>
        </p:txBody>
      </p:sp>
      <p:sp>
        <p:nvSpPr>
          <p:cNvPr id="3" name="Text Placeholder 2">
            <a:extLst>
              <a:ext uri="{FF2B5EF4-FFF2-40B4-BE49-F238E27FC236}">
                <a16:creationId xmlns:a16="http://schemas.microsoft.com/office/drawing/2014/main" id="{C0BDD0B4-32F5-7FD9-9E97-3426B3F5B94C}"/>
              </a:ext>
            </a:extLst>
          </p:cNvPr>
          <p:cNvSpPr>
            <a:spLocks noGrp="1"/>
          </p:cNvSpPr>
          <p:nvPr>
            <p:ph type="body" idx="1"/>
          </p:nvPr>
        </p:nvSpPr>
        <p:spPr>
          <a:xfrm>
            <a:off x="1562098" y="1752600"/>
            <a:ext cx="9067801" cy="2954655"/>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 lease is a “residential lease” if it is a lease of a house and the terms of the lease do not prevent the house from being occupied under that lease as a separate dwelling</a:t>
            </a:r>
          </a:p>
          <a:p>
            <a:pPr algn="just"/>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Does this leave a plausible avoidance device where L can let a house which plausibly could comprise two dwellings to a single T with a clause restricting use as flats</a:t>
            </a: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4160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3A553-4786-2DE4-EB70-69106032E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88C5D-9997-C9F6-8604-4B113A3CE4F5}"/>
              </a:ext>
            </a:extLst>
          </p:cNvPr>
          <p:cNvSpPr>
            <a:spLocks noGrp="1"/>
          </p:cNvSpPr>
          <p:nvPr>
            <p:ph type="title"/>
          </p:nvPr>
        </p:nvSpPr>
        <p:spPr>
          <a:xfrm>
            <a:off x="1244278" y="546616"/>
            <a:ext cx="9994740" cy="615553"/>
          </a:xfrm>
        </p:spPr>
        <p:txBody>
          <a:bodyPr/>
          <a:lstStyle/>
          <a:p>
            <a:pPr algn="ctr"/>
            <a:r>
              <a:rPr lang="en-US" sz="4000" b="1" dirty="0"/>
              <a:t>The Exceptions: Permitted Leases (s.7)</a:t>
            </a:r>
            <a:endParaRPr lang="en-GB" sz="4000" b="1" dirty="0"/>
          </a:p>
        </p:txBody>
      </p:sp>
      <p:pic>
        <p:nvPicPr>
          <p:cNvPr id="11" name="Picture 10">
            <a:extLst>
              <a:ext uri="{FF2B5EF4-FFF2-40B4-BE49-F238E27FC236}">
                <a16:creationId xmlns:a16="http://schemas.microsoft.com/office/drawing/2014/main" id="{A764C56C-5E50-CD8B-5AC0-8E2E79235AC9}"/>
              </a:ext>
            </a:extLst>
          </p:cNvPr>
          <p:cNvPicPr>
            <a:picLocks noChangeAspect="1"/>
          </p:cNvPicPr>
          <p:nvPr/>
        </p:nvPicPr>
        <p:blipFill>
          <a:blip r:embed="rId3"/>
          <a:stretch>
            <a:fillRect/>
          </a:stretch>
        </p:blipFill>
        <p:spPr>
          <a:xfrm>
            <a:off x="0" y="1485917"/>
            <a:ext cx="6598322" cy="4551915"/>
          </a:xfrm>
          <a:prstGeom prst="rect">
            <a:avLst/>
          </a:prstGeom>
        </p:spPr>
      </p:pic>
      <p:graphicFrame>
        <p:nvGraphicFramePr>
          <p:cNvPr id="12" name="Diagram 11">
            <a:extLst>
              <a:ext uri="{FF2B5EF4-FFF2-40B4-BE49-F238E27FC236}">
                <a16:creationId xmlns:a16="http://schemas.microsoft.com/office/drawing/2014/main" id="{A3B75D40-844A-6635-8178-6FF1D26C455D}"/>
              </a:ext>
            </a:extLst>
          </p:cNvPr>
          <p:cNvGraphicFramePr/>
          <p:nvPr>
            <p:extLst>
              <p:ext uri="{D42A27DB-BD31-4B8C-83A1-F6EECF244321}">
                <p14:modId xmlns:p14="http://schemas.microsoft.com/office/powerpoint/2010/main" val="660359717"/>
              </p:ext>
            </p:extLst>
          </p:nvPr>
        </p:nvGraphicFramePr>
        <p:xfrm>
          <a:off x="6547382" y="1539433"/>
          <a:ext cx="5228136" cy="4771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65648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5FBE2-158D-A7A4-2B92-64968C106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BA98C-0A28-BCDB-2DEF-25F6DEF22EFC}"/>
              </a:ext>
            </a:extLst>
          </p:cNvPr>
          <p:cNvSpPr>
            <a:spLocks noGrp="1"/>
          </p:cNvSpPr>
          <p:nvPr>
            <p:ph type="title"/>
          </p:nvPr>
        </p:nvSpPr>
        <p:spPr>
          <a:xfrm>
            <a:off x="1244278" y="546616"/>
            <a:ext cx="9994740" cy="1231106"/>
          </a:xfrm>
        </p:spPr>
        <p:txBody>
          <a:bodyPr/>
          <a:lstStyle/>
          <a:p>
            <a:pPr algn="ctr"/>
            <a:r>
              <a:rPr lang="en-US" sz="4000" b="1" dirty="0"/>
              <a:t>Permitted leases: certification by the appropriate tribunal (s.8)</a:t>
            </a:r>
            <a:endParaRPr lang="en-GB" sz="4000" b="1" dirty="0"/>
          </a:p>
        </p:txBody>
      </p:sp>
      <p:sp>
        <p:nvSpPr>
          <p:cNvPr id="3" name="Text Placeholder 2">
            <a:extLst>
              <a:ext uri="{FF2B5EF4-FFF2-40B4-BE49-F238E27FC236}">
                <a16:creationId xmlns:a16="http://schemas.microsoft.com/office/drawing/2014/main" id="{2FC60A68-DE50-6FCA-CEC0-E885BC3A8F57}"/>
              </a:ext>
            </a:extLst>
          </p:cNvPr>
          <p:cNvSpPr>
            <a:spLocks noGrp="1"/>
          </p:cNvSpPr>
          <p:nvPr>
            <p:ph type="body" idx="1"/>
          </p:nvPr>
        </p:nvSpPr>
        <p:spPr>
          <a:xfrm>
            <a:off x="1562098" y="1752600"/>
            <a:ext cx="9067801" cy="3693319"/>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New jurisdiction for the FTT</a:t>
            </a: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appropriate tribunal must, on an application by a person, issue a certificate (a “permitted lease certificate” in the Bill, “PLC” in this talk) in relation to a new long residential lease of a house, where the tribunal is satisfied that the lease is or will be a permitted lease falling within Part 1 of Schedule 1</a:t>
            </a:r>
          </a:p>
          <a:p>
            <a:pPr algn="just"/>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7571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5C1C7-212F-51FB-9D74-EBD0E8AD2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C9C95-4EAF-9CB6-B94B-06818A5DAC15}"/>
              </a:ext>
            </a:extLst>
          </p:cNvPr>
          <p:cNvSpPr>
            <a:spLocks noGrp="1"/>
          </p:cNvSpPr>
          <p:nvPr>
            <p:ph type="title"/>
          </p:nvPr>
        </p:nvSpPr>
        <p:spPr>
          <a:xfrm>
            <a:off x="1244278" y="546616"/>
            <a:ext cx="9994740" cy="1231106"/>
          </a:xfrm>
        </p:spPr>
        <p:txBody>
          <a:bodyPr/>
          <a:lstStyle/>
          <a:p>
            <a:pPr algn="ctr"/>
            <a:r>
              <a:rPr lang="en-US" sz="4000" b="1" dirty="0"/>
              <a:t>Permitted Lease: marketing restrictions and transaction warnings (s.9-10)</a:t>
            </a:r>
            <a:endParaRPr lang="en-GB" sz="4000" b="1" dirty="0"/>
          </a:p>
        </p:txBody>
      </p:sp>
      <p:sp>
        <p:nvSpPr>
          <p:cNvPr id="3" name="Text Placeholder 2">
            <a:extLst>
              <a:ext uri="{FF2B5EF4-FFF2-40B4-BE49-F238E27FC236}">
                <a16:creationId xmlns:a16="http://schemas.microsoft.com/office/drawing/2014/main" id="{B9234348-E1EA-31E3-BFC0-6584AC2C833E}"/>
              </a:ext>
            </a:extLst>
          </p:cNvPr>
          <p:cNvSpPr>
            <a:spLocks noGrp="1"/>
          </p:cNvSpPr>
          <p:nvPr>
            <p:ph type="body" idx="1"/>
          </p:nvPr>
        </p:nvSpPr>
        <p:spPr>
          <a:xfrm>
            <a:off x="1562098" y="1752600"/>
            <a:ext cx="9067801" cy="2585323"/>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Marketing material will need to contain “permitted lease information” including the PLC</a:t>
            </a: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Must not enter into an agreement for lease or grant a lease unless “transaction warning conditions” are met</a:t>
            </a:r>
          </a:p>
          <a:p>
            <a:pPr algn="just"/>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7670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0D9DD-B0BC-B366-1B7A-9F76489CF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F1C13-BBBD-D44C-56DF-5FB1647F6DA2}"/>
              </a:ext>
            </a:extLst>
          </p:cNvPr>
          <p:cNvSpPr>
            <a:spLocks noGrp="1"/>
          </p:cNvSpPr>
          <p:nvPr>
            <p:ph type="title"/>
          </p:nvPr>
        </p:nvSpPr>
        <p:spPr>
          <a:xfrm>
            <a:off x="1244278" y="546616"/>
            <a:ext cx="9994740" cy="1231106"/>
          </a:xfrm>
        </p:spPr>
        <p:txBody>
          <a:bodyPr/>
          <a:lstStyle/>
          <a:p>
            <a:pPr algn="ctr"/>
            <a:r>
              <a:rPr lang="en-US" sz="4000" b="1" dirty="0"/>
              <a:t>Prescribed statements in new long leases (s.11)</a:t>
            </a:r>
            <a:endParaRPr lang="en-GB" sz="4000" b="1" dirty="0"/>
          </a:p>
        </p:txBody>
      </p:sp>
      <p:sp>
        <p:nvSpPr>
          <p:cNvPr id="3" name="Text Placeholder 2">
            <a:extLst>
              <a:ext uri="{FF2B5EF4-FFF2-40B4-BE49-F238E27FC236}">
                <a16:creationId xmlns:a16="http://schemas.microsoft.com/office/drawing/2014/main" id="{5CB0226C-9539-3278-6BBC-DF6612AB6E45}"/>
              </a:ext>
            </a:extLst>
          </p:cNvPr>
          <p:cNvSpPr>
            <a:spLocks noGrp="1"/>
          </p:cNvSpPr>
          <p:nvPr>
            <p:ph type="body" idx="1"/>
          </p:nvPr>
        </p:nvSpPr>
        <p:spPr>
          <a:xfrm>
            <a:off x="1562098" y="1752600"/>
            <a:ext cx="9067801" cy="3323987"/>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For Land Registry purposes:</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If the lease is not a long residential lease of a house, the lease must include a statement to that effect</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If the lease is a permitted lease, the lease must include a statement to that effect</a:t>
            </a: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Land registration rules to follows</a:t>
            </a:r>
          </a:p>
          <a:p>
            <a:pPr algn="just"/>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8352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28D8A-8EB9-4DE1-BD3F-0C2A9E9D8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A8167-8F13-C1F0-16E5-9EE4CE60D4DE}"/>
              </a:ext>
            </a:extLst>
          </p:cNvPr>
          <p:cNvSpPr>
            <a:spLocks noGrp="1"/>
          </p:cNvSpPr>
          <p:nvPr>
            <p:ph type="title"/>
          </p:nvPr>
        </p:nvSpPr>
        <p:spPr>
          <a:xfrm>
            <a:off x="1244278" y="546616"/>
            <a:ext cx="9994740" cy="1231106"/>
          </a:xfrm>
        </p:spPr>
        <p:txBody>
          <a:bodyPr/>
          <a:lstStyle/>
          <a:p>
            <a:pPr algn="ctr"/>
            <a:r>
              <a:rPr lang="en-US" sz="4000" b="1" dirty="0"/>
              <a:t>Prescribed statements in new long leases (s.11)</a:t>
            </a:r>
            <a:endParaRPr lang="en-GB" sz="4000" b="1" dirty="0"/>
          </a:p>
        </p:txBody>
      </p:sp>
      <p:sp>
        <p:nvSpPr>
          <p:cNvPr id="3" name="Text Placeholder 2">
            <a:extLst>
              <a:ext uri="{FF2B5EF4-FFF2-40B4-BE49-F238E27FC236}">
                <a16:creationId xmlns:a16="http://schemas.microsoft.com/office/drawing/2014/main" id="{8953164D-CC78-992D-F2A7-7F9E8B528642}"/>
              </a:ext>
            </a:extLst>
          </p:cNvPr>
          <p:cNvSpPr>
            <a:spLocks noGrp="1"/>
          </p:cNvSpPr>
          <p:nvPr>
            <p:ph type="body" idx="1"/>
          </p:nvPr>
        </p:nvSpPr>
        <p:spPr>
          <a:xfrm>
            <a:off x="1562098" y="1752600"/>
            <a:ext cx="9067801" cy="3323987"/>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For Land Registry purposes:</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If the lease is not a long residential lease of a house, the lease must include a statement to that effect</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If the lease is a permitted lease, the lease must include a statement to that effect</a:t>
            </a: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Land registration rules to follows</a:t>
            </a:r>
          </a:p>
          <a:p>
            <a:pPr algn="just"/>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0252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8E10-89BC-E42E-B7E2-A63A407277C6}"/>
              </a:ext>
            </a:extLst>
          </p:cNvPr>
          <p:cNvSpPr>
            <a:spLocks noGrp="1"/>
          </p:cNvSpPr>
          <p:nvPr>
            <p:ph type="ctrTitle"/>
          </p:nvPr>
        </p:nvSpPr>
        <p:spPr>
          <a:xfrm>
            <a:off x="1524000" y="601927"/>
            <a:ext cx="9144000" cy="599123"/>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0" lang="en-US" sz="4000" b="1" i="0" u="none" strike="noStrike" kern="0" cap="none" spc="0" normalizeH="0" baseline="0" noProof="0" dirty="0">
                <a:ln>
                  <a:noFill/>
                </a:ln>
                <a:solidFill>
                  <a:srgbClr val="7E131E"/>
                </a:solidFill>
                <a:effectLst/>
                <a:uLnTx/>
                <a:uFillTx/>
                <a:latin typeface="Arial"/>
                <a:ea typeface="+mj-ea"/>
                <a:cs typeface="Arial"/>
              </a:rPr>
              <a:t>What are we covering today</a:t>
            </a:r>
            <a:endParaRPr lang="en-GB" sz="1800" dirty="0">
              <a:highlight>
                <a:srgbClr val="FFFF00"/>
              </a:highlight>
            </a:endParaRPr>
          </a:p>
        </p:txBody>
      </p:sp>
      <p:sp>
        <p:nvSpPr>
          <p:cNvPr id="3" name="Subtitle 2">
            <a:extLst>
              <a:ext uri="{FF2B5EF4-FFF2-40B4-BE49-F238E27FC236}">
                <a16:creationId xmlns:a16="http://schemas.microsoft.com/office/drawing/2014/main" id="{0CA05C5C-49D0-640F-FFEF-52739387173F}"/>
              </a:ext>
            </a:extLst>
          </p:cNvPr>
          <p:cNvSpPr>
            <a:spLocks noGrp="1"/>
          </p:cNvSpPr>
          <p:nvPr>
            <p:ph type="subTitle" idx="1"/>
          </p:nvPr>
        </p:nvSpPr>
        <p:spPr>
          <a:xfrm>
            <a:off x="1524000" y="1501139"/>
            <a:ext cx="9144000" cy="3868029"/>
          </a:xfrm>
        </p:spPr>
        <p:txBody>
          <a:bodyPr>
            <a:normAutofit fontScale="77500" lnSpcReduction="20000"/>
          </a:bodyPr>
          <a:lstStyle/>
          <a:p>
            <a:pPr marL="342900" indent="-342900" algn="l">
              <a:lnSpc>
                <a:spcPct val="120000"/>
              </a:lnSpc>
              <a:buFont typeface="Arial" panose="020B0604020202020204" pitchFamily="34" charset="0"/>
              <a:buChar char="•"/>
            </a:pPr>
            <a:r>
              <a:rPr lang="en-GB" sz="2800" dirty="0">
                <a:latin typeface="Arial" panose="020B0604020202020204" pitchFamily="34" charset="0"/>
                <a:cs typeface="Arial" panose="020B0604020202020204" pitchFamily="34" charset="0"/>
              </a:rPr>
              <a:t>The Bill: Where are we currently?</a:t>
            </a:r>
          </a:p>
          <a:p>
            <a:pPr marL="342900" indent="-342900" algn="l">
              <a:lnSpc>
                <a:spcPct val="120000"/>
              </a:lnSpc>
              <a:buFont typeface="Arial" panose="020B0604020202020204" pitchFamily="34" charset="0"/>
              <a:buChar char="•"/>
            </a:pPr>
            <a:r>
              <a:rPr lang="en-GB" sz="2800" dirty="0">
                <a:latin typeface="Arial" panose="020B0604020202020204" pitchFamily="34" charset="0"/>
                <a:cs typeface="Arial" panose="020B0604020202020204" pitchFamily="34" charset="0"/>
              </a:rPr>
              <a:t>Ban on Leasehold Houses</a:t>
            </a:r>
          </a:p>
          <a:p>
            <a:pPr marL="342900" indent="-342900" algn="l">
              <a:lnSpc>
                <a:spcPct val="120000"/>
              </a:lnSpc>
              <a:buFont typeface="Arial" panose="020B0604020202020204" pitchFamily="34" charset="0"/>
              <a:buChar char="•"/>
            </a:pPr>
            <a:r>
              <a:rPr lang="en-GB" sz="2800" dirty="0">
                <a:latin typeface="Arial" panose="020B0604020202020204" pitchFamily="34" charset="0"/>
                <a:cs typeface="Arial" panose="020B0604020202020204" pitchFamily="34" charset="0"/>
              </a:rPr>
              <a:t>Qualification – Key changes</a:t>
            </a:r>
          </a:p>
          <a:p>
            <a:pPr marL="342900" indent="-342900" algn="l">
              <a:lnSpc>
                <a:spcPct val="120000"/>
              </a:lnSpc>
              <a:buFont typeface="Arial" panose="020B0604020202020204" pitchFamily="34" charset="0"/>
              <a:buChar char="•"/>
            </a:pPr>
            <a:r>
              <a:rPr lang="en-GB" sz="2800" dirty="0">
                <a:latin typeface="Arial" panose="020B0604020202020204" pitchFamily="34" charset="0"/>
                <a:cs typeface="Arial" panose="020B0604020202020204" pitchFamily="34" charset="0"/>
              </a:rPr>
              <a:t>Changes to Acquisition of intermediate interests</a:t>
            </a:r>
          </a:p>
          <a:p>
            <a:pPr marL="342900" indent="-342900" algn="l">
              <a:lnSpc>
                <a:spcPct val="120000"/>
              </a:lnSpc>
              <a:buFont typeface="Arial" panose="020B0604020202020204" pitchFamily="34" charset="0"/>
              <a:buChar char="•"/>
            </a:pPr>
            <a:r>
              <a:rPr lang="en-GB" sz="2800" dirty="0">
                <a:latin typeface="Arial" panose="020B0604020202020204" pitchFamily="34" charset="0"/>
                <a:cs typeface="Arial" panose="020B0604020202020204" pitchFamily="34" charset="0"/>
              </a:rPr>
              <a:t>Right to require leaseback by freeholder after collective enfranchisement</a:t>
            </a:r>
          </a:p>
          <a:p>
            <a:pPr marL="342900" indent="-342900" algn="l">
              <a:lnSpc>
                <a:spcPct val="120000"/>
              </a:lnSpc>
              <a:buFont typeface="Arial" panose="020B0604020202020204" pitchFamily="34" charset="0"/>
              <a:buChar char="•"/>
            </a:pPr>
            <a:r>
              <a:rPr lang="en-GB" sz="2800" dirty="0">
                <a:latin typeface="Arial" panose="020B0604020202020204" pitchFamily="34" charset="0"/>
                <a:cs typeface="Arial" panose="020B0604020202020204" pitchFamily="34" charset="0"/>
              </a:rPr>
              <a:t>Effects of extension</a:t>
            </a:r>
          </a:p>
          <a:p>
            <a:pPr marL="342900" indent="-342900" algn="l">
              <a:lnSpc>
                <a:spcPct val="120000"/>
              </a:lnSpc>
              <a:buFont typeface="Arial" panose="020B0604020202020204" pitchFamily="34" charset="0"/>
              <a:buChar char="•"/>
            </a:pPr>
            <a:r>
              <a:rPr lang="en-GB" sz="2800" dirty="0">
                <a:latin typeface="Arial" panose="020B0604020202020204" pitchFamily="34" charset="0"/>
                <a:cs typeface="Arial" panose="020B0604020202020204" pitchFamily="34" charset="0"/>
              </a:rPr>
              <a:t>Changes to practice and procedure (Costs and Jurisdiction)</a:t>
            </a:r>
          </a:p>
          <a:p>
            <a:pPr marL="342900" indent="-342900" algn="l">
              <a:lnSpc>
                <a:spcPct val="120000"/>
              </a:lnSpc>
              <a:buFont typeface="Arial" panose="020B0604020202020204" pitchFamily="34" charset="0"/>
              <a:buChar char="•"/>
            </a:pPr>
            <a:r>
              <a:rPr lang="en-GB" sz="2800" dirty="0">
                <a:latin typeface="Arial" panose="020B0604020202020204" pitchFamily="34" charset="0"/>
                <a:cs typeface="Arial" panose="020B0604020202020204" pitchFamily="34" charset="0"/>
              </a:rPr>
              <a:t>New right to replace rent with peppercorn rent</a:t>
            </a:r>
          </a:p>
          <a:p>
            <a:pPr marL="342900" indent="-342900" algn="l">
              <a:lnSpc>
                <a:spcPct val="120000"/>
              </a:lnSpc>
              <a:buFont typeface="Arial" panose="020B0604020202020204" pitchFamily="34" charset="0"/>
              <a:buChar char="•"/>
            </a:pPr>
            <a:r>
              <a:rPr lang="en-GB" sz="2800" dirty="0">
                <a:latin typeface="Arial" panose="020B0604020202020204" pitchFamily="34" charset="0"/>
                <a:cs typeface="Arial" panose="020B0604020202020204" pitchFamily="34" charset="0"/>
              </a:rPr>
              <a:t>RTM</a:t>
            </a:r>
          </a:p>
          <a:p>
            <a:pPr marL="342900" indent="-342900" algn="l">
              <a:lnSpc>
                <a:spcPct val="120000"/>
              </a:lnSpc>
              <a:buFont typeface="Arial" panose="020B0604020202020204" pitchFamily="34" charset="0"/>
              <a:buChar char="•"/>
            </a:pPr>
            <a:r>
              <a:rPr lang="en-GB" sz="2800" dirty="0">
                <a:latin typeface="Arial" panose="020B0604020202020204" pitchFamily="34" charset="0"/>
                <a:cs typeface="Arial" panose="020B0604020202020204" pitchFamily="34" charset="0"/>
              </a:rPr>
              <a:t>Other things to be ready for …….</a:t>
            </a:r>
          </a:p>
        </p:txBody>
      </p:sp>
      <p:pic>
        <p:nvPicPr>
          <p:cNvPr id="5" name="Picture 4">
            <a:extLst>
              <a:ext uri="{FF2B5EF4-FFF2-40B4-BE49-F238E27FC236}">
                <a16:creationId xmlns:a16="http://schemas.microsoft.com/office/drawing/2014/main" id="{C9F3279E-4BE5-0905-1DF4-CD0BB8E716A7}"/>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892931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2525E-B423-CDE8-1840-8B9D8F2ADB52}"/>
            </a:ext>
          </a:extLst>
        </p:cNvPr>
        <p:cNvGrpSpPr/>
        <p:nvPr/>
      </p:nvGrpSpPr>
      <p:grpSpPr>
        <a:xfrm>
          <a:off x="0" y="0"/>
          <a:ext cx="0" cy="0"/>
          <a:chOff x="0" y="0"/>
          <a:chExt cx="0" cy="0"/>
        </a:xfrm>
      </p:grpSpPr>
      <p:sp>
        <p:nvSpPr>
          <p:cNvPr id="7" name="object 5">
            <a:extLst>
              <a:ext uri="{FF2B5EF4-FFF2-40B4-BE49-F238E27FC236}">
                <a16:creationId xmlns:a16="http://schemas.microsoft.com/office/drawing/2014/main" id="{C1F45209-3641-4DD1-0376-78F3D03BBA83}"/>
              </a:ext>
            </a:extLst>
          </p:cNvPr>
          <p:cNvSpPr/>
          <p:nvPr/>
        </p:nvSpPr>
        <p:spPr>
          <a:xfrm>
            <a:off x="1104900" y="626049"/>
            <a:ext cx="9982200" cy="2557902"/>
          </a:xfrm>
          <a:prstGeom prst="rect">
            <a:avLst/>
          </a:prstGeom>
          <a:blipFill>
            <a:blip r:embed="rId3" cstate="print"/>
            <a:stretch>
              <a:fillRect/>
            </a:stretch>
          </a:blipFill>
        </p:spPr>
        <p:txBody>
          <a:bodyPr wrap="square" lIns="0" tIns="0" rIns="0" bIns="0" rtlCol="0"/>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Ban on Leasehold Houses</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GB" sz="5000" b="1" dirty="0">
                <a:solidFill>
                  <a:prstClr val="white"/>
                </a:solidFill>
                <a:latin typeface="Arial" panose="020B0604020202020204" pitchFamily="34" charset="0"/>
                <a:cs typeface="Arial" panose="020B0604020202020204" pitchFamily="34" charset="0"/>
              </a:rPr>
              <a:t>Part II: Redress</a:t>
            </a: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80522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34B7-68C4-D81C-475C-6B83F39691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92E35-783A-8295-DC6D-4ADBEBF9A699}"/>
              </a:ext>
            </a:extLst>
          </p:cNvPr>
          <p:cNvSpPr>
            <a:spLocks noGrp="1"/>
          </p:cNvSpPr>
          <p:nvPr>
            <p:ph type="title"/>
          </p:nvPr>
        </p:nvSpPr>
        <p:spPr>
          <a:xfrm>
            <a:off x="1244278" y="546616"/>
            <a:ext cx="9994740" cy="1231106"/>
          </a:xfrm>
        </p:spPr>
        <p:txBody>
          <a:bodyPr/>
          <a:lstStyle/>
          <a:p>
            <a:pPr algn="ctr"/>
            <a:r>
              <a:rPr lang="en-US" sz="4000" b="1" dirty="0"/>
              <a:t>Redress: right to acquire a freehold or superior leasehold estate (s.13)</a:t>
            </a:r>
            <a:endParaRPr lang="en-GB" sz="4000" b="1" dirty="0"/>
          </a:p>
        </p:txBody>
      </p:sp>
      <p:sp>
        <p:nvSpPr>
          <p:cNvPr id="3" name="Text Placeholder 2">
            <a:extLst>
              <a:ext uri="{FF2B5EF4-FFF2-40B4-BE49-F238E27FC236}">
                <a16:creationId xmlns:a16="http://schemas.microsoft.com/office/drawing/2014/main" id="{12E3FDA4-8837-4EF1-F9F8-409793D88DBC}"/>
              </a:ext>
            </a:extLst>
          </p:cNvPr>
          <p:cNvSpPr>
            <a:spLocks noGrp="1"/>
          </p:cNvSpPr>
          <p:nvPr>
            <p:ph type="body" idx="1"/>
          </p:nvPr>
        </p:nvSpPr>
        <p:spPr>
          <a:xfrm>
            <a:off x="1562098" y="1752600"/>
            <a:ext cx="9067801" cy="3693319"/>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This section applies where a long residential lease of a house is granted or assigned in breach of section 1</a:t>
            </a: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The rights holder in relation to the lease has the right to acquire (for no consideration)—</a:t>
            </a: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the freehold estate in the land comprised in the lease, and </a:t>
            </a: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any superior leasehold estate or estates in that land</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“rights holder” means a mortgagee or the lessee</a:t>
            </a: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0308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6EA97-5FA0-91C4-749A-C37013FF39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3AF52-9B05-89D0-6FDE-773152ED7AD2}"/>
              </a:ext>
            </a:extLst>
          </p:cNvPr>
          <p:cNvSpPr>
            <a:spLocks noGrp="1"/>
          </p:cNvSpPr>
          <p:nvPr>
            <p:ph type="title"/>
          </p:nvPr>
        </p:nvSpPr>
        <p:spPr>
          <a:xfrm>
            <a:off x="1244278" y="546616"/>
            <a:ext cx="9994740" cy="1231106"/>
          </a:xfrm>
        </p:spPr>
        <p:txBody>
          <a:bodyPr/>
          <a:lstStyle/>
          <a:p>
            <a:pPr algn="ctr"/>
            <a:r>
              <a:rPr lang="en-US" sz="4000" b="1" dirty="0"/>
              <a:t>Redress: application of the right to acquire (“RTA”) (s.14)</a:t>
            </a:r>
            <a:endParaRPr lang="en-GB" sz="4000" b="1" dirty="0"/>
          </a:p>
        </p:txBody>
      </p:sp>
      <p:sp>
        <p:nvSpPr>
          <p:cNvPr id="3" name="Text Placeholder 2">
            <a:extLst>
              <a:ext uri="{FF2B5EF4-FFF2-40B4-BE49-F238E27FC236}">
                <a16:creationId xmlns:a16="http://schemas.microsoft.com/office/drawing/2014/main" id="{34AB4F47-F920-58FE-F1C8-D5FFDAFF3AB1}"/>
              </a:ext>
            </a:extLst>
          </p:cNvPr>
          <p:cNvSpPr>
            <a:spLocks noGrp="1"/>
          </p:cNvSpPr>
          <p:nvPr>
            <p:ph type="body" idx="1"/>
          </p:nvPr>
        </p:nvSpPr>
        <p:spPr>
          <a:xfrm>
            <a:off x="1562098" y="1752600"/>
            <a:ext cx="9067801" cy="3323987"/>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Section 13 ceases to apply in relation to a long residential lease of a house if— </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term of the lease expires (but see next bullet), or</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lease otherwise ceases to exist</a:t>
            </a: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Where the term of the lease expires, section 13 continues to apply for as long as the lease is continued under Pt1 LTA 1954 or Sch.10 LGHA1989</a:t>
            </a: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06730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9C438-24C5-5026-CFB4-2046EF39B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1653D-DC56-D9DD-36CE-C54A29609B4D}"/>
              </a:ext>
            </a:extLst>
          </p:cNvPr>
          <p:cNvSpPr>
            <a:spLocks noGrp="1"/>
          </p:cNvSpPr>
          <p:nvPr>
            <p:ph type="title"/>
          </p:nvPr>
        </p:nvSpPr>
        <p:spPr>
          <a:xfrm>
            <a:off x="1244278" y="546616"/>
            <a:ext cx="9994740" cy="615553"/>
          </a:xfrm>
        </p:spPr>
        <p:txBody>
          <a:bodyPr/>
          <a:lstStyle/>
          <a:p>
            <a:pPr algn="ctr"/>
            <a:r>
              <a:rPr lang="en-US" sz="4000" b="1" dirty="0"/>
              <a:t>Redress: general provision (s.15)</a:t>
            </a:r>
            <a:endParaRPr lang="en-GB" sz="4000" b="1" dirty="0"/>
          </a:p>
        </p:txBody>
      </p:sp>
      <p:sp>
        <p:nvSpPr>
          <p:cNvPr id="3" name="Text Placeholder 2">
            <a:extLst>
              <a:ext uri="{FF2B5EF4-FFF2-40B4-BE49-F238E27FC236}">
                <a16:creationId xmlns:a16="http://schemas.microsoft.com/office/drawing/2014/main" id="{99005A94-236F-9528-E9FD-51EDE6C8098B}"/>
              </a:ext>
            </a:extLst>
          </p:cNvPr>
          <p:cNvSpPr>
            <a:spLocks noGrp="1"/>
          </p:cNvSpPr>
          <p:nvPr>
            <p:ph type="body" idx="1"/>
          </p:nvPr>
        </p:nvSpPr>
        <p:spPr>
          <a:xfrm>
            <a:off x="1562098" y="1752600"/>
            <a:ext cx="9067801" cy="3323987"/>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lease is not as a result of any RTA not registrable as a land charge or as an estate contract</a:t>
            </a: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Advance agreement to exclude or modify the RTA or providing for surrender or termination of the lease in the event that T seeks to exercise the RTA is void</a:t>
            </a: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The RTA  is not capable of subsisting apart from the lease.</a:t>
            </a: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9052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ACF75-78E0-52BD-2DB6-14B273405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35F89-8226-7B17-8A5C-5C0D272A71FD}"/>
              </a:ext>
            </a:extLst>
          </p:cNvPr>
          <p:cNvSpPr>
            <a:spLocks noGrp="1"/>
          </p:cNvSpPr>
          <p:nvPr>
            <p:ph type="title"/>
          </p:nvPr>
        </p:nvSpPr>
        <p:spPr>
          <a:xfrm>
            <a:off x="1244278" y="546616"/>
            <a:ext cx="9994740" cy="615553"/>
          </a:xfrm>
        </p:spPr>
        <p:txBody>
          <a:bodyPr/>
          <a:lstStyle/>
          <a:p>
            <a:pPr algn="ctr"/>
            <a:r>
              <a:rPr lang="en-US" sz="4000" b="1" dirty="0"/>
              <a:t>Redress: regulations(s.16)</a:t>
            </a:r>
            <a:endParaRPr lang="en-GB" sz="4000" b="1" dirty="0"/>
          </a:p>
        </p:txBody>
      </p:sp>
      <p:sp>
        <p:nvSpPr>
          <p:cNvPr id="3" name="Text Placeholder 2">
            <a:extLst>
              <a:ext uri="{FF2B5EF4-FFF2-40B4-BE49-F238E27FC236}">
                <a16:creationId xmlns:a16="http://schemas.microsoft.com/office/drawing/2014/main" id="{75F49D1B-820E-DFD1-1221-15554D8067A7}"/>
              </a:ext>
            </a:extLst>
          </p:cNvPr>
          <p:cNvSpPr>
            <a:spLocks noGrp="1"/>
          </p:cNvSpPr>
          <p:nvPr>
            <p:ph type="body" idx="1"/>
          </p:nvPr>
        </p:nvSpPr>
        <p:spPr>
          <a:xfrm>
            <a:off x="1562098" y="1752600"/>
            <a:ext cx="9067801" cy="1107996"/>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Further provision for the process applicable to the RTA to be in regulations</a:t>
            </a:r>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2417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33D1D-081A-050F-93F7-7B9B728E7E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C2694-D0F5-246F-718A-C777E69B79E0}"/>
              </a:ext>
            </a:extLst>
          </p:cNvPr>
          <p:cNvSpPr>
            <a:spLocks noGrp="1"/>
          </p:cNvSpPr>
          <p:nvPr>
            <p:ph type="title"/>
          </p:nvPr>
        </p:nvSpPr>
        <p:spPr>
          <a:xfrm>
            <a:off x="1244278" y="546616"/>
            <a:ext cx="9994740" cy="1231106"/>
          </a:xfrm>
        </p:spPr>
        <p:txBody>
          <a:bodyPr/>
          <a:lstStyle/>
          <a:p>
            <a:pPr algn="ctr"/>
            <a:r>
              <a:rPr lang="en-US" sz="4000" b="1" dirty="0"/>
              <a:t>Enforcement by trading standards authorities (s.17)</a:t>
            </a:r>
            <a:endParaRPr lang="en-GB" sz="4000" b="1" dirty="0"/>
          </a:p>
        </p:txBody>
      </p:sp>
      <p:sp>
        <p:nvSpPr>
          <p:cNvPr id="3" name="Text Placeholder 2">
            <a:extLst>
              <a:ext uri="{FF2B5EF4-FFF2-40B4-BE49-F238E27FC236}">
                <a16:creationId xmlns:a16="http://schemas.microsoft.com/office/drawing/2014/main" id="{D7553E30-33CF-F9A3-6AD6-2325B7A2BE40}"/>
              </a:ext>
            </a:extLst>
          </p:cNvPr>
          <p:cNvSpPr>
            <a:spLocks noGrp="1"/>
          </p:cNvSpPr>
          <p:nvPr>
            <p:ph type="body" idx="1"/>
          </p:nvPr>
        </p:nvSpPr>
        <p:spPr>
          <a:xfrm>
            <a:off x="1562098" y="1752600"/>
            <a:ext cx="9067801" cy="2585323"/>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It is the duty of every local weights and measures authority in England or Wales (an “enforcement authority”) to enforce the leasehold house restrictions in its area.</a:t>
            </a: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An enforcement authority may impose a financial penalty on a person if the authority is satisfied beyond reasonable doubt that the person has breached a leasehold house restriction</a:t>
            </a:r>
          </a:p>
        </p:txBody>
      </p:sp>
    </p:spTree>
    <p:extLst>
      <p:ext uri="{BB962C8B-B14F-4D97-AF65-F5344CB8AC3E}">
        <p14:creationId xmlns:p14="http://schemas.microsoft.com/office/powerpoint/2010/main" val="8640990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818B4-5944-893C-AEE7-C295D00ED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A1B4E-6AD4-D827-2749-8006761A273C}"/>
              </a:ext>
            </a:extLst>
          </p:cNvPr>
          <p:cNvSpPr>
            <a:spLocks noGrp="1"/>
          </p:cNvSpPr>
          <p:nvPr>
            <p:ph type="title"/>
          </p:nvPr>
        </p:nvSpPr>
        <p:spPr>
          <a:xfrm>
            <a:off x="1244278" y="546616"/>
            <a:ext cx="9994740" cy="1231106"/>
          </a:xfrm>
        </p:spPr>
        <p:txBody>
          <a:bodyPr/>
          <a:lstStyle/>
          <a:p>
            <a:pPr algn="ctr"/>
            <a:r>
              <a:rPr lang="en-US" sz="4000" b="1" dirty="0"/>
              <a:t>Power to amend: permitted leases and definitions (s.24)</a:t>
            </a:r>
            <a:endParaRPr lang="en-GB" sz="4000" b="1" dirty="0"/>
          </a:p>
        </p:txBody>
      </p:sp>
      <p:sp>
        <p:nvSpPr>
          <p:cNvPr id="3" name="Text Placeholder 2">
            <a:extLst>
              <a:ext uri="{FF2B5EF4-FFF2-40B4-BE49-F238E27FC236}">
                <a16:creationId xmlns:a16="http://schemas.microsoft.com/office/drawing/2014/main" id="{D9E8CFA3-C6C4-3D49-0C91-7BC4B482BD77}"/>
              </a:ext>
            </a:extLst>
          </p:cNvPr>
          <p:cNvSpPr>
            <a:spLocks noGrp="1"/>
          </p:cNvSpPr>
          <p:nvPr>
            <p:ph type="body" idx="1"/>
          </p:nvPr>
        </p:nvSpPr>
        <p:spPr>
          <a:xfrm>
            <a:off x="5787342" y="1752600"/>
            <a:ext cx="4842557" cy="2585323"/>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Secretary of State may by regulations—(a) amend the following definitions— </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“long residential lease of a house” in section 2;</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 lease which has a “long term” in section 3;</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“house” in section 5;</a:t>
            </a:r>
          </a:p>
          <a:p>
            <a:pPr lvl="1" algn="just"/>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(b) amend Schedule 1.</a:t>
            </a:r>
            <a:endParaRPr lang="en-US" sz="2400" kern="1200" dirty="0">
              <a:solidFill>
                <a:schemeClr val="tx1"/>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F07AE7A9-8099-95A3-0699-5C1F30C8E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7" y="1777722"/>
            <a:ext cx="5632530" cy="37550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579D1B7-763F-FE81-4086-492332E77CBE}"/>
              </a:ext>
            </a:extLst>
          </p:cNvPr>
          <p:cNvSpPr/>
          <p:nvPr/>
        </p:nvSpPr>
        <p:spPr>
          <a:xfrm>
            <a:off x="526648" y="5862577"/>
            <a:ext cx="8055980" cy="6829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The image is of the fingers of the drafting team for the BSA</a:t>
            </a:r>
          </a:p>
        </p:txBody>
      </p:sp>
    </p:spTree>
    <p:extLst>
      <p:ext uri="{BB962C8B-B14F-4D97-AF65-F5344CB8AC3E}">
        <p14:creationId xmlns:p14="http://schemas.microsoft.com/office/powerpoint/2010/main" val="2218986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55225-FBA6-FF94-CA56-5C7DBBE51B31}"/>
            </a:ext>
          </a:extLst>
        </p:cNvPr>
        <p:cNvGrpSpPr/>
        <p:nvPr/>
      </p:nvGrpSpPr>
      <p:grpSpPr>
        <a:xfrm>
          <a:off x="0" y="0"/>
          <a:ext cx="0" cy="0"/>
          <a:chOff x="0" y="0"/>
          <a:chExt cx="0" cy="0"/>
        </a:xfrm>
      </p:grpSpPr>
      <p:sp>
        <p:nvSpPr>
          <p:cNvPr id="7" name="object 5">
            <a:extLst>
              <a:ext uri="{FF2B5EF4-FFF2-40B4-BE49-F238E27FC236}">
                <a16:creationId xmlns:a16="http://schemas.microsoft.com/office/drawing/2014/main" id="{87B0E0ED-AA88-7875-F8E2-7FD13A88AD75}"/>
              </a:ext>
            </a:extLst>
          </p:cNvPr>
          <p:cNvSpPr/>
          <p:nvPr/>
        </p:nvSpPr>
        <p:spPr>
          <a:xfrm>
            <a:off x="1104900" y="626049"/>
            <a:ext cx="9982200" cy="2557902"/>
          </a:xfrm>
          <a:prstGeom prst="rect">
            <a:avLst/>
          </a:prstGeom>
          <a:blipFill>
            <a:blip r:embed="rId3" cstate="print"/>
            <a:stretch>
              <a:fillRect/>
            </a:stretch>
          </a:blipFill>
        </p:spPr>
        <p:txBody>
          <a:bodyPr wrap="square" lIns="0" tIns="0" rIns="0" bIns="0" rtlCol="0"/>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Changes to Qualification</a:t>
            </a: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185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04CAC-E76A-7F5F-00EA-D3F25F89F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EEA69-EEB4-CFC4-ADA2-EB940D9F4B4F}"/>
              </a:ext>
            </a:extLst>
          </p:cNvPr>
          <p:cNvSpPr>
            <a:spLocks noGrp="1"/>
          </p:cNvSpPr>
          <p:nvPr>
            <p:ph type="title"/>
          </p:nvPr>
        </p:nvSpPr>
        <p:spPr>
          <a:xfrm>
            <a:off x="4038600" y="546616"/>
            <a:ext cx="4114799" cy="615553"/>
          </a:xfrm>
        </p:spPr>
        <p:txBody>
          <a:bodyPr/>
          <a:lstStyle/>
          <a:p>
            <a:pPr algn="ctr"/>
            <a:r>
              <a:rPr lang="en-GB" sz="4000" b="1" dirty="0"/>
              <a:t>Qualification</a:t>
            </a:r>
          </a:p>
        </p:txBody>
      </p:sp>
      <p:sp>
        <p:nvSpPr>
          <p:cNvPr id="3" name="Text Placeholder 2">
            <a:extLst>
              <a:ext uri="{FF2B5EF4-FFF2-40B4-BE49-F238E27FC236}">
                <a16:creationId xmlns:a16="http://schemas.microsoft.com/office/drawing/2014/main" id="{377310B1-97EB-3494-881E-6BAF4C0815B8}"/>
              </a:ext>
            </a:extLst>
          </p:cNvPr>
          <p:cNvSpPr>
            <a:spLocks noGrp="1"/>
          </p:cNvSpPr>
          <p:nvPr>
            <p:ph type="body" idx="1"/>
          </p:nvPr>
        </p:nvSpPr>
        <p:spPr>
          <a:xfrm>
            <a:off x="1562098" y="1752600"/>
            <a:ext cx="9067801" cy="4739759"/>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Government ducked a chance to introduce a unifying Act and consign s.1 LTA 1967 to history.</a:t>
            </a: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Instead, the 1967 Act and 1993 Act remain but are amended to widen qualification as follows:</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Removal of qualifying period before enfranchisement and extension claims</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Removal of restrictions on repeated enfranchisement and extension claims</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Change of non-residential limit on collective enfranchisement claims</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Eligibility for enfranchisement and extension: specific cases</a:t>
            </a:r>
          </a:p>
          <a:p>
            <a:pPr marL="489347" lvl="1" algn="just" rtl="0">
              <a:buClr>
                <a:srgbClr val="7E131E"/>
              </a:buClr>
              <a:buSzPct val="120000"/>
            </a:pPr>
            <a:endParaRPr lang="en-GB" sz="20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7328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1E781-AB7C-BC6C-2486-C065277084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19E91-98E7-2B81-FE07-5A42C75EE685}"/>
              </a:ext>
            </a:extLst>
          </p:cNvPr>
          <p:cNvSpPr>
            <a:spLocks noGrp="1"/>
          </p:cNvSpPr>
          <p:nvPr>
            <p:ph type="title"/>
          </p:nvPr>
        </p:nvSpPr>
        <p:spPr>
          <a:xfrm>
            <a:off x="1475118" y="546616"/>
            <a:ext cx="8816196" cy="615553"/>
          </a:xfrm>
        </p:spPr>
        <p:txBody>
          <a:bodyPr/>
          <a:lstStyle/>
          <a:p>
            <a:pPr algn="ctr"/>
            <a:r>
              <a:rPr lang="en-US" sz="4000" b="1" dirty="0"/>
              <a:t>Removal of qualifying period</a:t>
            </a:r>
          </a:p>
        </p:txBody>
      </p:sp>
      <p:sp>
        <p:nvSpPr>
          <p:cNvPr id="3" name="Text Placeholder 2">
            <a:extLst>
              <a:ext uri="{FF2B5EF4-FFF2-40B4-BE49-F238E27FC236}">
                <a16:creationId xmlns:a16="http://schemas.microsoft.com/office/drawing/2014/main" id="{38F4FEE8-F2A8-635B-E4D6-5CB7BC1FB992}"/>
              </a:ext>
            </a:extLst>
          </p:cNvPr>
          <p:cNvSpPr>
            <a:spLocks noGrp="1"/>
          </p:cNvSpPr>
          <p:nvPr>
            <p:ph type="body" idx="1"/>
          </p:nvPr>
        </p:nvSpPr>
        <p:spPr>
          <a:xfrm>
            <a:off x="1562098" y="1752600"/>
            <a:ext cx="9067801" cy="1046440"/>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In both the 1967 Act and the 1993 Act the two year qualification period is omitted</a:t>
            </a:r>
          </a:p>
          <a:p>
            <a:pPr marL="489347" lvl="1" algn="just" rtl="0">
              <a:buClr>
                <a:srgbClr val="7E131E"/>
              </a:buClr>
              <a:buSzPct val="120000"/>
            </a:pPr>
            <a:endParaRPr lang="en-GB" sz="20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45262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8E10-89BC-E42E-B7E2-A63A407277C6}"/>
              </a:ext>
            </a:extLst>
          </p:cNvPr>
          <p:cNvSpPr>
            <a:spLocks noGrp="1"/>
          </p:cNvSpPr>
          <p:nvPr>
            <p:ph type="ctrTitle"/>
          </p:nvPr>
        </p:nvSpPr>
        <p:spPr>
          <a:xfrm>
            <a:off x="1524000" y="335597"/>
            <a:ext cx="9144000" cy="599123"/>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0" lang="en-US" sz="4000" b="1" i="0" u="none" strike="noStrike" kern="0" cap="none" spc="0" normalizeH="0" baseline="0" noProof="0" dirty="0">
                <a:ln>
                  <a:noFill/>
                </a:ln>
                <a:solidFill>
                  <a:srgbClr val="7E131E"/>
                </a:solidFill>
                <a:effectLst/>
                <a:uLnTx/>
                <a:uFillTx/>
                <a:latin typeface="Arial"/>
                <a:ea typeface="+mj-ea"/>
                <a:cs typeface="Arial"/>
              </a:rPr>
              <a:t>Status of the </a:t>
            </a:r>
            <a:r>
              <a:rPr lang="en-US" sz="4000" b="1" kern="0" dirty="0">
                <a:solidFill>
                  <a:srgbClr val="7E131E"/>
                </a:solidFill>
                <a:latin typeface="Arial"/>
                <a:cs typeface="Arial"/>
              </a:rPr>
              <a:t>Bill</a:t>
            </a:r>
            <a:endParaRPr lang="en-GB" sz="1800" dirty="0"/>
          </a:p>
        </p:txBody>
      </p:sp>
      <p:sp>
        <p:nvSpPr>
          <p:cNvPr id="3" name="Subtitle 2">
            <a:extLst>
              <a:ext uri="{FF2B5EF4-FFF2-40B4-BE49-F238E27FC236}">
                <a16:creationId xmlns:a16="http://schemas.microsoft.com/office/drawing/2014/main" id="{0CA05C5C-49D0-640F-FFEF-52739387173F}"/>
              </a:ext>
            </a:extLst>
          </p:cNvPr>
          <p:cNvSpPr>
            <a:spLocks noGrp="1"/>
          </p:cNvSpPr>
          <p:nvPr>
            <p:ph type="subTitle" idx="1"/>
          </p:nvPr>
        </p:nvSpPr>
        <p:spPr>
          <a:xfrm>
            <a:off x="1524000" y="801022"/>
            <a:ext cx="9144000" cy="1020933"/>
          </a:xfrm>
        </p:spPr>
        <p:txBody>
          <a:bodyPr>
            <a:normAutofit/>
          </a:bodyPr>
          <a:lstStyle/>
          <a:p>
            <a:endParaRPr lang="en-GB" dirty="0"/>
          </a:p>
          <a:p>
            <a:r>
              <a:rPr lang="en-GB" dirty="0">
                <a:latin typeface="Arial" panose="020B0604020202020204" pitchFamily="34" charset="0"/>
                <a:cs typeface="Arial" panose="020B0604020202020204" pitchFamily="34" charset="0"/>
              </a:rPr>
              <a:t>Where are we currently?</a:t>
            </a:r>
          </a:p>
          <a:p>
            <a:pPr algn="l"/>
            <a:endParaRPr lang="en-GB" b="1" dirty="0"/>
          </a:p>
        </p:txBody>
      </p:sp>
      <p:grpSp>
        <p:nvGrpSpPr>
          <p:cNvPr id="4" name="Group 3">
            <a:extLst>
              <a:ext uri="{FF2B5EF4-FFF2-40B4-BE49-F238E27FC236}">
                <a16:creationId xmlns:a16="http://schemas.microsoft.com/office/drawing/2014/main" id="{DBB54DA6-A45D-22E1-7D7B-CED37B9E37F5}"/>
              </a:ext>
            </a:extLst>
          </p:cNvPr>
          <p:cNvGrpSpPr/>
          <p:nvPr/>
        </p:nvGrpSpPr>
        <p:grpSpPr>
          <a:xfrm>
            <a:off x="815053" y="2084098"/>
            <a:ext cx="3040510" cy="3533366"/>
            <a:chOff x="815053" y="2357367"/>
            <a:chExt cx="3040510" cy="3533366"/>
          </a:xfrm>
          <a:solidFill>
            <a:srgbClr val="C00000"/>
          </a:solidFill>
        </p:grpSpPr>
        <p:grpSp>
          <p:nvGrpSpPr>
            <p:cNvPr id="5" name="Group 4">
              <a:extLst>
                <a:ext uri="{FF2B5EF4-FFF2-40B4-BE49-F238E27FC236}">
                  <a16:creationId xmlns:a16="http://schemas.microsoft.com/office/drawing/2014/main" id="{7B76FCAF-ED13-CAC0-C3BB-EF04D6412E23}"/>
                </a:ext>
              </a:extLst>
            </p:cNvPr>
            <p:cNvGrpSpPr/>
            <p:nvPr/>
          </p:nvGrpSpPr>
          <p:grpSpPr>
            <a:xfrm>
              <a:off x="815053" y="2357367"/>
              <a:ext cx="3040510" cy="3533366"/>
              <a:chOff x="815053" y="2102177"/>
              <a:chExt cx="3040510" cy="3533366"/>
            </a:xfrm>
            <a:grpFill/>
          </p:grpSpPr>
          <p:sp>
            <p:nvSpPr>
              <p:cNvPr id="7" name="Text Placeholder 4">
                <a:extLst>
                  <a:ext uri="{FF2B5EF4-FFF2-40B4-BE49-F238E27FC236}">
                    <a16:creationId xmlns:a16="http://schemas.microsoft.com/office/drawing/2014/main" id="{B924A995-37EC-6BB9-4887-D16245A1717E}"/>
                  </a:ext>
                </a:extLst>
              </p:cNvPr>
              <p:cNvSpPr txBox="1">
                <a:spLocks/>
              </p:cNvSpPr>
              <p:nvPr/>
            </p:nvSpPr>
            <p:spPr>
              <a:xfrm>
                <a:off x="1040611" y="5285808"/>
                <a:ext cx="2589394" cy="349735"/>
              </a:xfrm>
              <a:prstGeom prst="rect">
                <a:avLst/>
              </a:prstGeom>
              <a:noFill/>
            </p:spPr>
            <p:txBody>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en-GB" sz="1600" b="1" i="0" u="none" strike="noStrike" kern="1200" cap="none" spc="0" normalizeH="0" baseline="0" noProof="0" dirty="0">
                    <a:ln>
                      <a:noFill/>
                    </a:ln>
                    <a:solidFill>
                      <a:srgbClr val="C00000"/>
                    </a:solidFill>
                    <a:effectLst/>
                    <a:uLnTx/>
                    <a:uFillTx/>
                    <a:latin typeface="Arial"/>
                    <a:ea typeface="+mn-ea"/>
                    <a:cs typeface="+mn-cs"/>
                  </a:rPr>
                  <a:t>House of Commons</a:t>
                </a:r>
                <a:endParaRPr kumimoji="0" lang="en-GB" sz="1600" b="0" i="0" u="none" strike="noStrike" kern="1200" cap="none" spc="0" normalizeH="0" baseline="0" noProof="0" dirty="0">
                  <a:ln>
                    <a:noFill/>
                  </a:ln>
                  <a:solidFill>
                    <a:srgbClr val="C00000"/>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DEBFF70B-4BD3-1F92-FAFE-04015D380176}"/>
                  </a:ext>
                </a:extLst>
              </p:cNvPr>
              <p:cNvSpPr/>
              <p:nvPr/>
            </p:nvSpPr>
            <p:spPr>
              <a:xfrm>
                <a:off x="815053" y="2102177"/>
                <a:ext cx="3040510" cy="3165208"/>
              </a:xfrm>
              <a:custGeom>
                <a:avLst/>
                <a:gdLst>
                  <a:gd name="connsiteX0" fmla="*/ 475481 w 484125"/>
                  <a:gd name="connsiteY0" fmla="*/ 455567 h 472857"/>
                  <a:gd name="connsiteX1" fmla="*/ 458188 w 484125"/>
                  <a:gd name="connsiteY1" fmla="*/ 455567 h 472857"/>
                  <a:gd name="connsiteX2" fmla="*/ 458188 w 484125"/>
                  <a:gd name="connsiteY2" fmla="*/ 161704 h 472857"/>
                  <a:gd name="connsiteX3" fmla="*/ 475135 w 484125"/>
                  <a:gd name="connsiteY3" fmla="*/ 161704 h 472857"/>
                  <a:gd name="connsiteX4" fmla="*/ 483780 w 484125"/>
                  <a:gd name="connsiteY4" fmla="*/ 153058 h 472857"/>
                  <a:gd name="connsiteX5" fmla="*/ 483780 w 484125"/>
                  <a:gd name="connsiteY5" fmla="*/ 118287 h 472857"/>
                  <a:gd name="connsiteX6" fmla="*/ 481249 w 484125"/>
                  <a:gd name="connsiteY6" fmla="*/ 112173 h 472857"/>
                  <a:gd name="connsiteX7" fmla="*/ 475134 w 484125"/>
                  <a:gd name="connsiteY7" fmla="*/ 109641 h 472857"/>
                  <a:gd name="connsiteX8" fmla="*/ 397667 w 484125"/>
                  <a:gd name="connsiteY8" fmla="*/ 109647 h 472857"/>
                  <a:gd name="connsiteX9" fmla="*/ 397667 w 484125"/>
                  <a:gd name="connsiteY9" fmla="*/ 57953 h 472857"/>
                  <a:gd name="connsiteX10" fmla="*/ 389021 w 484125"/>
                  <a:gd name="connsiteY10" fmla="*/ 49307 h 472857"/>
                  <a:gd name="connsiteX11" fmla="*/ 354437 w 484125"/>
                  <a:gd name="connsiteY11" fmla="*/ 49307 h 472857"/>
                  <a:gd name="connsiteX12" fmla="*/ 345791 w 484125"/>
                  <a:gd name="connsiteY12" fmla="*/ 57953 h 472857"/>
                  <a:gd name="connsiteX13" fmla="*/ 345791 w 484125"/>
                  <a:gd name="connsiteY13" fmla="*/ 109650 h 472857"/>
                  <a:gd name="connsiteX14" fmla="*/ 287715 w 484125"/>
                  <a:gd name="connsiteY14" fmla="*/ 109654 h 472857"/>
                  <a:gd name="connsiteX15" fmla="*/ 167354 w 484125"/>
                  <a:gd name="connsiteY15" fmla="*/ 2196 h 472857"/>
                  <a:gd name="connsiteX16" fmla="*/ 155650 w 484125"/>
                  <a:gd name="connsiteY16" fmla="*/ 2369 h 472857"/>
                  <a:gd name="connsiteX17" fmla="*/ 3194 w 484125"/>
                  <a:gd name="connsiteY17" fmla="*/ 146781 h 472857"/>
                  <a:gd name="connsiteX18" fmla="*/ 1108 w 484125"/>
                  <a:gd name="connsiteY18" fmla="*/ 156258 h 472857"/>
                  <a:gd name="connsiteX19" fmla="*/ 9140 w 484125"/>
                  <a:gd name="connsiteY19" fmla="*/ 161704 h 472857"/>
                  <a:gd name="connsiteX20" fmla="*/ 51830 w 484125"/>
                  <a:gd name="connsiteY20" fmla="*/ 161704 h 472857"/>
                  <a:gd name="connsiteX21" fmla="*/ 51821 w 484125"/>
                  <a:gd name="connsiteY21" fmla="*/ 455567 h 472857"/>
                  <a:gd name="connsiteX22" fmla="*/ 8646 w 484125"/>
                  <a:gd name="connsiteY22" fmla="*/ 455567 h 472857"/>
                  <a:gd name="connsiteX23" fmla="*/ 0 w 484125"/>
                  <a:gd name="connsiteY23" fmla="*/ 464212 h 472857"/>
                  <a:gd name="connsiteX24" fmla="*/ 8646 w 484125"/>
                  <a:gd name="connsiteY24" fmla="*/ 472858 h 472857"/>
                  <a:gd name="connsiteX25" fmla="*/ 475481 w 484125"/>
                  <a:gd name="connsiteY25" fmla="*/ 472858 h 472857"/>
                  <a:gd name="connsiteX26" fmla="*/ 484125 w 484125"/>
                  <a:gd name="connsiteY26" fmla="*/ 464212 h 472857"/>
                  <a:gd name="connsiteX27" fmla="*/ 475481 w 484125"/>
                  <a:gd name="connsiteY27" fmla="*/ 455567 h 472857"/>
                  <a:gd name="connsiteX28" fmla="*/ 363082 w 484125"/>
                  <a:gd name="connsiteY28" fmla="*/ 66599 h 472857"/>
                  <a:gd name="connsiteX29" fmla="*/ 380375 w 484125"/>
                  <a:gd name="connsiteY29" fmla="*/ 66599 h 472857"/>
                  <a:gd name="connsiteX30" fmla="*/ 380375 w 484125"/>
                  <a:gd name="connsiteY30" fmla="*/ 109648 h 472857"/>
                  <a:gd name="connsiteX31" fmla="*/ 363082 w 484125"/>
                  <a:gd name="connsiteY31" fmla="*/ 109649 h 472857"/>
                  <a:gd name="connsiteX32" fmla="*/ 363082 w 484125"/>
                  <a:gd name="connsiteY32" fmla="*/ 66599 h 472857"/>
                  <a:gd name="connsiteX33" fmla="*/ 161770 w 484125"/>
                  <a:gd name="connsiteY33" fmla="*/ 20391 h 472857"/>
                  <a:gd name="connsiteX34" fmla="*/ 278659 w 484125"/>
                  <a:gd name="connsiteY34" fmla="*/ 124750 h 472857"/>
                  <a:gd name="connsiteX35" fmla="*/ 284417 w 484125"/>
                  <a:gd name="connsiteY35" fmla="*/ 126946 h 472857"/>
                  <a:gd name="connsiteX36" fmla="*/ 466489 w 484125"/>
                  <a:gd name="connsiteY36" fmla="*/ 126934 h 472857"/>
                  <a:gd name="connsiteX37" fmla="*/ 466489 w 484125"/>
                  <a:gd name="connsiteY37" fmla="*/ 144412 h 472857"/>
                  <a:gd name="connsiteX38" fmla="*/ 273012 w 484125"/>
                  <a:gd name="connsiteY38" fmla="*/ 144412 h 472857"/>
                  <a:gd name="connsiteX39" fmla="*/ 167372 w 484125"/>
                  <a:gd name="connsiteY39" fmla="*/ 49573 h 472857"/>
                  <a:gd name="connsiteX40" fmla="*/ 155609 w 484125"/>
                  <a:gd name="connsiteY40" fmla="*/ 49769 h 472857"/>
                  <a:gd name="connsiteX41" fmla="*/ 56999 w 484125"/>
                  <a:gd name="connsiteY41" fmla="*/ 144412 h 472857"/>
                  <a:gd name="connsiteX42" fmla="*/ 30840 w 484125"/>
                  <a:gd name="connsiteY42" fmla="*/ 144412 h 472857"/>
                  <a:gd name="connsiteX43" fmla="*/ 161770 w 484125"/>
                  <a:gd name="connsiteY43" fmla="*/ 20391 h 472857"/>
                  <a:gd name="connsiteX44" fmla="*/ 69122 w 484125"/>
                  <a:gd name="connsiteY44" fmla="*/ 156744 h 472857"/>
                  <a:gd name="connsiteX45" fmla="*/ 161793 w 484125"/>
                  <a:gd name="connsiteY45" fmla="*/ 67802 h 472857"/>
                  <a:gd name="connsiteX46" fmla="*/ 263925 w 484125"/>
                  <a:gd name="connsiteY46" fmla="*/ 159492 h 472857"/>
                  <a:gd name="connsiteX47" fmla="*/ 269701 w 484125"/>
                  <a:gd name="connsiteY47" fmla="*/ 161704 h 472857"/>
                  <a:gd name="connsiteX48" fmla="*/ 440897 w 484125"/>
                  <a:gd name="connsiteY48" fmla="*/ 161704 h 472857"/>
                  <a:gd name="connsiteX49" fmla="*/ 440897 w 484125"/>
                  <a:gd name="connsiteY49" fmla="*/ 455567 h 472857"/>
                  <a:gd name="connsiteX50" fmla="*/ 207569 w 484125"/>
                  <a:gd name="connsiteY50" fmla="*/ 455567 h 472857"/>
                  <a:gd name="connsiteX51" fmla="*/ 207569 w 484125"/>
                  <a:gd name="connsiteY51" fmla="*/ 342977 h 472857"/>
                  <a:gd name="connsiteX52" fmla="*/ 198923 w 484125"/>
                  <a:gd name="connsiteY52" fmla="*/ 334331 h 472857"/>
                  <a:gd name="connsiteX53" fmla="*/ 129752 w 484125"/>
                  <a:gd name="connsiteY53" fmla="*/ 334331 h 472857"/>
                  <a:gd name="connsiteX54" fmla="*/ 121106 w 484125"/>
                  <a:gd name="connsiteY54" fmla="*/ 342977 h 472857"/>
                  <a:gd name="connsiteX55" fmla="*/ 121106 w 484125"/>
                  <a:gd name="connsiteY55" fmla="*/ 455567 h 472857"/>
                  <a:gd name="connsiteX56" fmla="*/ 69113 w 484125"/>
                  <a:gd name="connsiteY56" fmla="*/ 455567 h 472857"/>
                  <a:gd name="connsiteX57" fmla="*/ 69122 w 484125"/>
                  <a:gd name="connsiteY57" fmla="*/ 156744 h 472857"/>
                  <a:gd name="connsiteX58" fmla="*/ 190278 w 484125"/>
                  <a:gd name="connsiteY58" fmla="*/ 455567 h 472857"/>
                  <a:gd name="connsiteX59" fmla="*/ 138398 w 484125"/>
                  <a:gd name="connsiteY59" fmla="*/ 455567 h 472857"/>
                  <a:gd name="connsiteX60" fmla="*/ 138398 w 484125"/>
                  <a:gd name="connsiteY60" fmla="*/ 351622 h 472857"/>
                  <a:gd name="connsiteX61" fmla="*/ 190278 w 484125"/>
                  <a:gd name="connsiteY61" fmla="*/ 351622 h 472857"/>
                  <a:gd name="connsiteX62" fmla="*/ 190278 w 484125"/>
                  <a:gd name="connsiteY62" fmla="*/ 455567 h 4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84125" h="472857">
                    <a:moveTo>
                      <a:pt x="475481" y="455567"/>
                    </a:moveTo>
                    <a:lnTo>
                      <a:pt x="458188" y="455567"/>
                    </a:lnTo>
                    <a:lnTo>
                      <a:pt x="458188" y="161704"/>
                    </a:lnTo>
                    <a:lnTo>
                      <a:pt x="475135" y="161704"/>
                    </a:lnTo>
                    <a:cubicBezTo>
                      <a:pt x="479909" y="161704"/>
                      <a:pt x="483780" y="157833"/>
                      <a:pt x="483780" y="153058"/>
                    </a:cubicBezTo>
                    <a:lnTo>
                      <a:pt x="483780" y="118287"/>
                    </a:lnTo>
                    <a:cubicBezTo>
                      <a:pt x="483780" y="115994"/>
                      <a:pt x="482870" y="113795"/>
                      <a:pt x="481249" y="112173"/>
                    </a:cubicBezTo>
                    <a:cubicBezTo>
                      <a:pt x="479626" y="110551"/>
                      <a:pt x="477427" y="109641"/>
                      <a:pt x="475134" y="109641"/>
                    </a:cubicBezTo>
                    <a:lnTo>
                      <a:pt x="397667" y="109647"/>
                    </a:lnTo>
                    <a:lnTo>
                      <a:pt x="397667" y="57953"/>
                    </a:lnTo>
                    <a:cubicBezTo>
                      <a:pt x="397667" y="53178"/>
                      <a:pt x="393796" y="49307"/>
                      <a:pt x="389021" y="49307"/>
                    </a:cubicBezTo>
                    <a:lnTo>
                      <a:pt x="354437" y="49307"/>
                    </a:lnTo>
                    <a:cubicBezTo>
                      <a:pt x="349662" y="49307"/>
                      <a:pt x="345791" y="53178"/>
                      <a:pt x="345791" y="57953"/>
                    </a:cubicBezTo>
                    <a:lnTo>
                      <a:pt x="345791" y="109650"/>
                    </a:lnTo>
                    <a:lnTo>
                      <a:pt x="287715" y="109654"/>
                    </a:lnTo>
                    <a:lnTo>
                      <a:pt x="167354" y="2196"/>
                    </a:lnTo>
                    <a:cubicBezTo>
                      <a:pt x="164001" y="-797"/>
                      <a:pt x="158913" y="-722"/>
                      <a:pt x="155650" y="2369"/>
                    </a:cubicBezTo>
                    <a:lnTo>
                      <a:pt x="3194" y="146781"/>
                    </a:lnTo>
                    <a:cubicBezTo>
                      <a:pt x="625" y="149215"/>
                      <a:pt x="-202" y="152970"/>
                      <a:pt x="1108" y="156258"/>
                    </a:cubicBezTo>
                    <a:cubicBezTo>
                      <a:pt x="2418" y="159546"/>
                      <a:pt x="5601" y="161704"/>
                      <a:pt x="9140" y="161704"/>
                    </a:cubicBezTo>
                    <a:lnTo>
                      <a:pt x="51830" y="161704"/>
                    </a:lnTo>
                    <a:lnTo>
                      <a:pt x="51821" y="455567"/>
                    </a:lnTo>
                    <a:lnTo>
                      <a:pt x="8646" y="455567"/>
                    </a:lnTo>
                    <a:cubicBezTo>
                      <a:pt x="3871" y="455567"/>
                      <a:pt x="0" y="459438"/>
                      <a:pt x="0" y="464212"/>
                    </a:cubicBezTo>
                    <a:cubicBezTo>
                      <a:pt x="0" y="468988"/>
                      <a:pt x="3871" y="472858"/>
                      <a:pt x="8646" y="472858"/>
                    </a:cubicBezTo>
                    <a:lnTo>
                      <a:pt x="475481" y="472858"/>
                    </a:lnTo>
                    <a:cubicBezTo>
                      <a:pt x="480255" y="472858"/>
                      <a:pt x="484125" y="468988"/>
                      <a:pt x="484125" y="464212"/>
                    </a:cubicBezTo>
                    <a:cubicBezTo>
                      <a:pt x="484125" y="459438"/>
                      <a:pt x="480255" y="455567"/>
                      <a:pt x="475481" y="455567"/>
                    </a:cubicBezTo>
                    <a:close/>
                    <a:moveTo>
                      <a:pt x="363082" y="66599"/>
                    </a:moveTo>
                    <a:lnTo>
                      <a:pt x="380375" y="66599"/>
                    </a:lnTo>
                    <a:lnTo>
                      <a:pt x="380375" y="109648"/>
                    </a:lnTo>
                    <a:lnTo>
                      <a:pt x="363082" y="109649"/>
                    </a:lnTo>
                    <a:lnTo>
                      <a:pt x="363082" y="66599"/>
                    </a:lnTo>
                    <a:close/>
                    <a:moveTo>
                      <a:pt x="161770" y="20391"/>
                    </a:moveTo>
                    <a:lnTo>
                      <a:pt x="278659" y="124750"/>
                    </a:lnTo>
                    <a:cubicBezTo>
                      <a:pt x="280243" y="126164"/>
                      <a:pt x="282293" y="126946"/>
                      <a:pt x="284417" y="126946"/>
                    </a:cubicBezTo>
                    <a:lnTo>
                      <a:pt x="466489" y="126934"/>
                    </a:lnTo>
                    <a:lnTo>
                      <a:pt x="466489" y="144412"/>
                    </a:lnTo>
                    <a:lnTo>
                      <a:pt x="273012" y="144412"/>
                    </a:lnTo>
                    <a:lnTo>
                      <a:pt x="167372" y="49573"/>
                    </a:lnTo>
                    <a:cubicBezTo>
                      <a:pt x="164005" y="46550"/>
                      <a:pt x="158875" y="46636"/>
                      <a:pt x="155609" y="49769"/>
                    </a:cubicBezTo>
                    <a:lnTo>
                      <a:pt x="56999" y="144412"/>
                    </a:lnTo>
                    <a:lnTo>
                      <a:pt x="30840" y="144412"/>
                    </a:lnTo>
                    <a:lnTo>
                      <a:pt x="161770" y="20391"/>
                    </a:lnTo>
                    <a:close/>
                    <a:moveTo>
                      <a:pt x="69122" y="156744"/>
                    </a:moveTo>
                    <a:lnTo>
                      <a:pt x="161793" y="67802"/>
                    </a:lnTo>
                    <a:lnTo>
                      <a:pt x="263925" y="159492"/>
                    </a:lnTo>
                    <a:cubicBezTo>
                      <a:pt x="265511" y="160916"/>
                      <a:pt x="267569" y="161704"/>
                      <a:pt x="269701" y="161704"/>
                    </a:cubicBezTo>
                    <a:lnTo>
                      <a:pt x="440897" y="161704"/>
                    </a:lnTo>
                    <a:lnTo>
                      <a:pt x="440897" y="455567"/>
                    </a:lnTo>
                    <a:lnTo>
                      <a:pt x="207569" y="455567"/>
                    </a:lnTo>
                    <a:lnTo>
                      <a:pt x="207569" y="342977"/>
                    </a:lnTo>
                    <a:cubicBezTo>
                      <a:pt x="207569" y="338202"/>
                      <a:pt x="203698" y="334331"/>
                      <a:pt x="198923" y="334331"/>
                    </a:cubicBezTo>
                    <a:lnTo>
                      <a:pt x="129752" y="334331"/>
                    </a:lnTo>
                    <a:cubicBezTo>
                      <a:pt x="124977" y="334331"/>
                      <a:pt x="121106" y="338202"/>
                      <a:pt x="121106" y="342977"/>
                    </a:cubicBezTo>
                    <a:lnTo>
                      <a:pt x="121106" y="455567"/>
                    </a:lnTo>
                    <a:lnTo>
                      <a:pt x="69113" y="455567"/>
                    </a:lnTo>
                    <a:lnTo>
                      <a:pt x="69122" y="156744"/>
                    </a:lnTo>
                    <a:close/>
                    <a:moveTo>
                      <a:pt x="190278" y="455567"/>
                    </a:moveTo>
                    <a:lnTo>
                      <a:pt x="138398" y="455567"/>
                    </a:lnTo>
                    <a:lnTo>
                      <a:pt x="138398" y="351622"/>
                    </a:lnTo>
                    <a:lnTo>
                      <a:pt x="190278" y="351622"/>
                    </a:lnTo>
                    <a:lnTo>
                      <a:pt x="190278" y="455567"/>
                    </a:lnTo>
                    <a:close/>
                  </a:path>
                </a:pathLst>
              </a:custGeom>
              <a:grpFill/>
              <a:ln w="86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endParaRPr>
              </a:p>
            </p:txBody>
          </p:sp>
          <p:cxnSp>
            <p:nvCxnSpPr>
              <p:cNvPr id="11" name="0039" descr="CMSLegal_Shape_Line">
                <a:extLst>
                  <a:ext uri="{FF2B5EF4-FFF2-40B4-BE49-F238E27FC236}">
                    <a16:creationId xmlns:a16="http://schemas.microsoft.com/office/drawing/2014/main" id="{B2748EDB-28ED-1143-2EA2-27A92418DEF5}"/>
                  </a:ext>
                </a:extLst>
              </p:cNvPr>
              <p:cNvCxnSpPr>
                <a:cxnSpLocks/>
              </p:cNvCxnSpPr>
              <p:nvPr/>
            </p:nvCxnSpPr>
            <p:spPr>
              <a:xfrm>
                <a:off x="1847576" y="3933000"/>
                <a:ext cx="0" cy="363231"/>
              </a:xfrm>
              <a:prstGeom prst="line">
                <a:avLst/>
              </a:prstGeom>
              <a:grpFill/>
              <a:ln w="25400" cap="flat" cmpd="sng" algn="ctr">
                <a:solidFill>
                  <a:srgbClr val="FFFFFF"/>
                </a:solidFill>
                <a:prstDash val="solid"/>
                <a:miter lim="800000"/>
                <a:tailEnd type="triangle"/>
              </a:ln>
              <a:effectLst/>
            </p:spPr>
          </p:cxnSp>
          <p:sp>
            <p:nvSpPr>
              <p:cNvPr id="9" name="Text Placeholder 4">
                <a:extLst>
                  <a:ext uri="{FF2B5EF4-FFF2-40B4-BE49-F238E27FC236}">
                    <a16:creationId xmlns:a16="http://schemas.microsoft.com/office/drawing/2014/main" id="{EA261DF7-E9D3-9EFA-F2A3-B807C5F7F9CC}"/>
                  </a:ext>
                </a:extLst>
              </p:cNvPr>
              <p:cNvSpPr txBox="1">
                <a:spLocks/>
              </p:cNvSpPr>
              <p:nvPr/>
            </p:nvSpPr>
            <p:spPr>
              <a:xfrm>
                <a:off x="1342073" y="3182942"/>
                <a:ext cx="2217546" cy="1077218"/>
              </a:xfrm>
              <a:prstGeom prst="rect">
                <a:avLst/>
              </a:prstGeom>
              <a:noFill/>
            </p:spPr>
            <p:txBody>
              <a:bodyPr lIns="0" tIns="0" rIns="0" bIns="0">
                <a:sp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0" indent="-3600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400" b="0" i="0" u="none" strike="noStrike" kern="1200" cap="none" spc="0" normalizeH="0" baseline="0" noProof="0" dirty="0">
                    <a:ln>
                      <a:noFill/>
                    </a:ln>
                    <a:solidFill>
                      <a:srgbClr val="C00000"/>
                    </a:solidFill>
                    <a:effectLst/>
                    <a:uLnTx/>
                    <a:uFillTx/>
                    <a:latin typeface="Arial"/>
                    <a:ea typeface="+mn-ea"/>
                    <a:cs typeface="+mn-cs"/>
                  </a:rPr>
                  <a:t>First reading</a:t>
                </a:r>
              </a:p>
              <a:p>
                <a:pPr marL="360000" marR="0" lvl="0" indent="-3600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400" b="0" i="0" u="none" strike="noStrike" kern="1200" cap="none" spc="0" normalizeH="0" baseline="0" noProof="0" dirty="0">
                    <a:ln>
                      <a:noFill/>
                    </a:ln>
                    <a:solidFill>
                      <a:srgbClr val="C00000"/>
                    </a:solidFill>
                    <a:effectLst/>
                    <a:uLnTx/>
                    <a:uFillTx/>
                    <a:latin typeface="Arial"/>
                    <a:ea typeface="+mn-ea"/>
                    <a:cs typeface="+mn-cs"/>
                  </a:rPr>
                  <a:t>Second reading</a:t>
                </a:r>
              </a:p>
              <a:p>
                <a:pPr marL="360000" marR="0" lvl="0" indent="-3600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400" b="0" i="0" u="none" strike="noStrike" kern="1200" cap="none" spc="0" normalizeH="0" baseline="0" noProof="0" dirty="0">
                    <a:ln>
                      <a:noFill/>
                    </a:ln>
                    <a:solidFill>
                      <a:srgbClr val="C00000"/>
                    </a:solidFill>
                    <a:effectLst/>
                    <a:uLnTx/>
                    <a:uFillTx/>
                    <a:latin typeface="Arial"/>
                    <a:ea typeface="+mn-ea"/>
                    <a:cs typeface="+mn-cs"/>
                  </a:rPr>
                  <a:t>Committee stage</a:t>
                </a:r>
              </a:p>
              <a:p>
                <a:pPr marL="360000" marR="0" lvl="0" indent="-3600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400" dirty="0">
                    <a:solidFill>
                      <a:srgbClr val="C00000"/>
                    </a:solidFill>
                    <a:latin typeface="Arial"/>
                  </a:rPr>
                  <a:t>Report stage &amp; Third Reading</a:t>
                </a:r>
                <a:endParaRPr kumimoji="0" lang="en-GB" sz="1400" b="0" i="0" u="none" strike="noStrike" kern="1200" cap="none" spc="0" normalizeH="0" baseline="0" noProof="0" dirty="0">
                  <a:ln>
                    <a:noFill/>
                  </a:ln>
                  <a:solidFill>
                    <a:srgbClr val="C00000"/>
                  </a:solidFill>
                  <a:effectLst/>
                  <a:uLnTx/>
                  <a:uFillTx/>
                  <a:latin typeface="Arial"/>
                  <a:ea typeface="+mn-ea"/>
                  <a:cs typeface="+mn-cs"/>
                </a:endParaRPr>
              </a:p>
            </p:txBody>
          </p:sp>
        </p:grpSp>
        <p:sp>
          <p:nvSpPr>
            <p:cNvPr id="6" name="0020" descr="CMSLegal_Shape_Fill">
              <a:extLst>
                <a:ext uri="{FF2B5EF4-FFF2-40B4-BE49-F238E27FC236}">
                  <a16:creationId xmlns:a16="http://schemas.microsoft.com/office/drawing/2014/main" id="{DC4AEEF7-C5BA-78EA-9C44-EBF063267690}"/>
                </a:ext>
              </a:extLst>
            </p:cNvPr>
            <p:cNvSpPr/>
            <p:nvPr/>
          </p:nvSpPr>
          <p:spPr>
            <a:xfrm>
              <a:off x="2917226" y="2659290"/>
              <a:ext cx="485193" cy="430152"/>
            </a:xfrm>
            <a:prstGeom prst="rect">
              <a:avLst/>
            </a:prstGeom>
            <a:grpFill/>
            <a:ln w="952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grpSp>
      <p:grpSp>
        <p:nvGrpSpPr>
          <p:cNvPr id="15" name="Group 14">
            <a:extLst>
              <a:ext uri="{FF2B5EF4-FFF2-40B4-BE49-F238E27FC236}">
                <a16:creationId xmlns:a16="http://schemas.microsoft.com/office/drawing/2014/main" id="{5D9B0066-DDB5-048C-1563-61BB9924ED52}"/>
              </a:ext>
            </a:extLst>
          </p:cNvPr>
          <p:cNvGrpSpPr/>
          <p:nvPr/>
        </p:nvGrpSpPr>
        <p:grpSpPr>
          <a:xfrm>
            <a:off x="3862866" y="3669361"/>
            <a:ext cx="1357458" cy="366696"/>
            <a:chOff x="3685877" y="3812681"/>
            <a:chExt cx="1357458" cy="366696"/>
          </a:xfrm>
        </p:grpSpPr>
        <p:sp>
          <p:nvSpPr>
            <p:cNvPr id="16" name="Text Placeholder 4">
              <a:extLst>
                <a:ext uri="{FF2B5EF4-FFF2-40B4-BE49-F238E27FC236}">
                  <a16:creationId xmlns:a16="http://schemas.microsoft.com/office/drawing/2014/main" id="{168AFD1F-CDDA-54B8-677B-A6C2F458B9E5}"/>
                </a:ext>
              </a:extLst>
            </p:cNvPr>
            <p:cNvSpPr txBox="1">
              <a:spLocks/>
            </p:cNvSpPr>
            <p:nvPr/>
          </p:nvSpPr>
          <p:spPr>
            <a:xfrm>
              <a:off x="3685877" y="3829642"/>
              <a:ext cx="1357458" cy="349735"/>
            </a:xfrm>
            <a:prstGeom prst="rect">
              <a:avLst/>
            </a:prstGeom>
          </p:spPr>
          <p:txBody>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en-GB" sz="1200" b="1" i="0" u="none" strike="noStrike" kern="1200" cap="none" spc="0" normalizeH="0" baseline="0" noProof="0" dirty="0">
                  <a:ln>
                    <a:noFill/>
                  </a:ln>
                  <a:solidFill>
                    <a:srgbClr val="C00000"/>
                  </a:solidFill>
                  <a:effectLst/>
                  <a:uLnTx/>
                  <a:uFillTx/>
                  <a:latin typeface="Arial"/>
                  <a:ea typeface="+mn-ea"/>
                  <a:cs typeface="+mn-cs"/>
                </a:rPr>
                <a:t>March</a:t>
              </a:r>
              <a:br>
                <a:rPr kumimoji="0" lang="en-GB" sz="1200" b="1" i="0" u="none" strike="noStrike" kern="1200" cap="none" spc="0" normalizeH="0" baseline="0" noProof="0" dirty="0">
                  <a:ln>
                    <a:noFill/>
                  </a:ln>
                  <a:solidFill>
                    <a:srgbClr val="C00000"/>
                  </a:solidFill>
                  <a:effectLst/>
                  <a:uLnTx/>
                  <a:uFillTx/>
                  <a:latin typeface="Arial"/>
                  <a:ea typeface="+mn-ea"/>
                  <a:cs typeface="+mn-cs"/>
                </a:rPr>
              </a:br>
              <a:r>
                <a:rPr kumimoji="0" lang="en-GB" sz="1200" b="1" i="0" u="none" strike="noStrike" kern="1200" cap="none" spc="0" normalizeH="0" baseline="0" noProof="0" dirty="0">
                  <a:ln>
                    <a:noFill/>
                  </a:ln>
                  <a:solidFill>
                    <a:srgbClr val="C00000"/>
                  </a:solidFill>
                  <a:effectLst/>
                  <a:uLnTx/>
                  <a:uFillTx/>
                  <a:latin typeface="Arial"/>
                  <a:ea typeface="+mn-ea"/>
                  <a:cs typeface="+mn-cs"/>
                </a:rPr>
                <a:t>2024</a:t>
              </a:r>
              <a:endParaRPr kumimoji="0" lang="en-GB" sz="1200" b="0" i="0" u="none" strike="noStrike" kern="1200" cap="none" spc="0" normalizeH="0" baseline="0" noProof="0" dirty="0">
                <a:ln>
                  <a:noFill/>
                </a:ln>
                <a:solidFill>
                  <a:srgbClr val="C00000"/>
                </a:solidFill>
                <a:effectLst/>
                <a:uLnTx/>
                <a:uFillTx/>
                <a:latin typeface="Arial"/>
                <a:ea typeface="+mn-ea"/>
                <a:cs typeface="+mn-cs"/>
              </a:endParaRPr>
            </a:p>
          </p:txBody>
        </p:sp>
        <p:cxnSp>
          <p:nvCxnSpPr>
            <p:cNvPr id="17" name="0039" descr="CMSLegal_Shape_Line">
              <a:extLst>
                <a:ext uri="{FF2B5EF4-FFF2-40B4-BE49-F238E27FC236}">
                  <a16:creationId xmlns:a16="http://schemas.microsoft.com/office/drawing/2014/main" id="{E4CB83B1-CD74-F3CF-B8BF-0810899B3B66}"/>
                </a:ext>
              </a:extLst>
            </p:cNvPr>
            <p:cNvCxnSpPr>
              <a:cxnSpLocks/>
            </p:cNvCxnSpPr>
            <p:nvPr/>
          </p:nvCxnSpPr>
          <p:spPr>
            <a:xfrm>
              <a:off x="3768134" y="3812681"/>
              <a:ext cx="1275201" cy="0"/>
            </a:xfrm>
            <a:prstGeom prst="line">
              <a:avLst/>
            </a:prstGeom>
            <a:noFill/>
            <a:ln w="25400" cap="flat" cmpd="sng" algn="ctr">
              <a:solidFill>
                <a:srgbClr val="C00000"/>
              </a:solidFill>
              <a:prstDash val="dash"/>
              <a:miter lim="800000"/>
              <a:tailEnd type="triangle"/>
            </a:ln>
            <a:effectLst/>
          </p:spPr>
        </p:cxnSp>
      </p:grpSp>
      <p:grpSp>
        <p:nvGrpSpPr>
          <p:cNvPr id="18" name="Group 17">
            <a:extLst>
              <a:ext uri="{FF2B5EF4-FFF2-40B4-BE49-F238E27FC236}">
                <a16:creationId xmlns:a16="http://schemas.microsoft.com/office/drawing/2014/main" id="{6F5D74FE-D8D6-4251-CB33-FF665B550EEC}"/>
              </a:ext>
            </a:extLst>
          </p:cNvPr>
          <p:cNvGrpSpPr/>
          <p:nvPr/>
        </p:nvGrpSpPr>
        <p:grpSpPr>
          <a:xfrm>
            <a:off x="5343816" y="2094506"/>
            <a:ext cx="3040510" cy="3533366"/>
            <a:chOff x="5127021" y="2102177"/>
            <a:chExt cx="3040510" cy="3533366"/>
          </a:xfrm>
          <a:solidFill>
            <a:srgbClr val="C00000"/>
          </a:solidFill>
        </p:grpSpPr>
        <p:sp>
          <p:nvSpPr>
            <p:cNvPr id="19" name="Text Placeholder 4">
              <a:extLst>
                <a:ext uri="{FF2B5EF4-FFF2-40B4-BE49-F238E27FC236}">
                  <a16:creationId xmlns:a16="http://schemas.microsoft.com/office/drawing/2014/main" id="{F052CA7E-A507-FF96-236A-CCCB93F7355C}"/>
                </a:ext>
              </a:extLst>
            </p:cNvPr>
            <p:cNvSpPr txBox="1">
              <a:spLocks/>
            </p:cNvSpPr>
            <p:nvPr/>
          </p:nvSpPr>
          <p:spPr>
            <a:xfrm>
              <a:off x="5352579" y="5285808"/>
              <a:ext cx="2589394" cy="349735"/>
            </a:xfrm>
            <a:prstGeom prst="rect">
              <a:avLst/>
            </a:prstGeom>
            <a:noFill/>
          </p:spPr>
          <p:txBody>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en-GB" sz="1600" b="1" i="0" u="none" strike="noStrike" kern="1200" cap="none" spc="0" normalizeH="0" baseline="0" noProof="0" dirty="0">
                  <a:ln>
                    <a:noFill/>
                  </a:ln>
                  <a:solidFill>
                    <a:srgbClr val="C00000"/>
                  </a:solidFill>
                  <a:effectLst/>
                  <a:uLnTx/>
                  <a:uFillTx/>
                  <a:latin typeface="Arial"/>
                  <a:ea typeface="+mn-ea"/>
                  <a:cs typeface="+mn-cs"/>
                </a:rPr>
                <a:t>House of Lords</a:t>
              </a:r>
              <a:endParaRPr kumimoji="0" lang="en-GB" sz="1600" b="0" i="0" u="none" strike="noStrike" kern="1200" cap="none" spc="0" normalizeH="0" baseline="0" noProof="0" dirty="0">
                <a:ln>
                  <a:noFill/>
                </a:ln>
                <a:solidFill>
                  <a:srgbClr val="C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0B0B6C94-C099-2598-B143-DD65C1194CC8}"/>
                </a:ext>
              </a:extLst>
            </p:cNvPr>
            <p:cNvSpPr/>
            <p:nvPr/>
          </p:nvSpPr>
          <p:spPr>
            <a:xfrm>
              <a:off x="5127021" y="2102177"/>
              <a:ext cx="3040510" cy="3165208"/>
            </a:xfrm>
            <a:custGeom>
              <a:avLst/>
              <a:gdLst>
                <a:gd name="connsiteX0" fmla="*/ 475481 w 484125"/>
                <a:gd name="connsiteY0" fmla="*/ 455567 h 472857"/>
                <a:gd name="connsiteX1" fmla="*/ 458188 w 484125"/>
                <a:gd name="connsiteY1" fmla="*/ 455567 h 472857"/>
                <a:gd name="connsiteX2" fmla="*/ 458188 w 484125"/>
                <a:gd name="connsiteY2" fmla="*/ 161704 h 472857"/>
                <a:gd name="connsiteX3" fmla="*/ 475135 w 484125"/>
                <a:gd name="connsiteY3" fmla="*/ 161704 h 472857"/>
                <a:gd name="connsiteX4" fmla="*/ 483780 w 484125"/>
                <a:gd name="connsiteY4" fmla="*/ 153058 h 472857"/>
                <a:gd name="connsiteX5" fmla="*/ 483780 w 484125"/>
                <a:gd name="connsiteY5" fmla="*/ 118287 h 472857"/>
                <a:gd name="connsiteX6" fmla="*/ 481249 w 484125"/>
                <a:gd name="connsiteY6" fmla="*/ 112173 h 472857"/>
                <a:gd name="connsiteX7" fmla="*/ 475134 w 484125"/>
                <a:gd name="connsiteY7" fmla="*/ 109641 h 472857"/>
                <a:gd name="connsiteX8" fmla="*/ 397667 w 484125"/>
                <a:gd name="connsiteY8" fmla="*/ 109647 h 472857"/>
                <a:gd name="connsiteX9" fmla="*/ 397667 w 484125"/>
                <a:gd name="connsiteY9" fmla="*/ 57953 h 472857"/>
                <a:gd name="connsiteX10" fmla="*/ 389021 w 484125"/>
                <a:gd name="connsiteY10" fmla="*/ 49307 h 472857"/>
                <a:gd name="connsiteX11" fmla="*/ 354437 w 484125"/>
                <a:gd name="connsiteY11" fmla="*/ 49307 h 472857"/>
                <a:gd name="connsiteX12" fmla="*/ 345791 w 484125"/>
                <a:gd name="connsiteY12" fmla="*/ 57953 h 472857"/>
                <a:gd name="connsiteX13" fmla="*/ 345791 w 484125"/>
                <a:gd name="connsiteY13" fmla="*/ 109650 h 472857"/>
                <a:gd name="connsiteX14" fmla="*/ 287715 w 484125"/>
                <a:gd name="connsiteY14" fmla="*/ 109654 h 472857"/>
                <a:gd name="connsiteX15" fmla="*/ 167354 w 484125"/>
                <a:gd name="connsiteY15" fmla="*/ 2196 h 472857"/>
                <a:gd name="connsiteX16" fmla="*/ 155650 w 484125"/>
                <a:gd name="connsiteY16" fmla="*/ 2369 h 472857"/>
                <a:gd name="connsiteX17" fmla="*/ 3194 w 484125"/>
                <a:gd name="connsiteY17" fmla="*/ 146781 h 472857"/>
                <a:gd name="connsiteX18" fmla="*/ 1108 w 484125"/>
                <a:gd name="connsiteY18" fmla="*/ 156258 h 472857"/>
                <a:gd name="connsiteX19" fmla="*/ 9140 w 484125"/>
                <a:gd name="connsiteY19" fmla="*/ 161704 h 472857"/>
                <a:gd name="connsiteX20" fmla="*/ 51830 w 484125"/>
                <a:gd name="connsiteY20" fmla="*/ 161704 h 472857"/>
                <a:gd name="connsiteX21" fmla="*/ 51821 w 484125"/>
                <a:gd name="connsiteY21" fmla="*/ 455567 h 472857"/>
                <a:gd name="connsiteX22" fmla="*/ 8646 w 484125"/>
                <a:gd name="connsiteY22" fmla="*/ 455567 h 472857"/>
                <a:gd name="connsiteX23" fmla="*/ 0 w 484125"/>
                <a:gd name="connsiteY23" fmla="*/ 464212 h 472857"/>
                <a:gd name="connsiteX24" fmla="*/ 8646 w 484125"/>
                <a:gd name="connsiteY24" fmla="*/ 472858 h 472857"/>
                <a:gd name="connsiteX25" fmla="*/ 475481 w 484125"/>
                <a:gd name="connsiteY25" fmla="*/ 472858 h 472857"/>
                <a:gd name="connsiteX26" fmla="*/ 484125 w 484125"/>
                <a:gd name="connsiteY26" fmla="*/ 464212 h 472857"/>
                <a:gd name="connsiteX27" fmla="*/ 475481 w 484125"/>
                <a:gd name="connsiteY27" fmla="*/ 455567 h 472857"/>
                <a:gd name="connsiteX28" fmla="*/ 363082 w 484125"/>
                <a:gd name="connsiteY28" fmla="*/ 66599 h 472857"/>
                <a:gd name="connsiteX29" fmla="*/ 380375 w 484125"/>
                <a:gd name="connsiteY29" fmla="*/ 66599 h 472857"/>
                <a:gd name="connsiteX30" fmla="*/ 380375 w 484125"/>
                <a:gd name="connsiteY30" fmla="*/ 109648 h 472857"/>
                <a:gd name="connsiteX31" fmla="*/ 363082 w 484125"/>
                <a:gd name="connsiteY31" fmla="*/ 109649 h 472857"/>
                <a:gd name="connsiteX32" fmla="*/ 363082 w 484125"/>
                <a:gd name="connsiteY32" fmla="*/ 66599 h 472857"/>
                <a:gd name="connsiteX33" fmla="*/ 161770 w 484125"/>
                <a:gd name="connsiteY33" fmla="*/ 20391 h 472857"/>
                <a:gd name="connsiteX34" fmla="*/ 278659 w 484125"/>
                <a:gd name="connsiteY34" fmla="*/ 124750 h 472857"/>
                <a:gd name="connsiteX35" fmla="*/ 284417 w 484125"/>
                <a:gd name="connsiteY35" fmla="*/ 126946 h 472857"/>
                <a:gd name="connsiteX36" fmla="*/ 466489 w 484125"/>
                <a:gd name="connsiteY36" fmla="*/ 126934 h 472857"/>
                <a:gd name="connsiteX37" fmla="*/ 466489 w 484125"/>
                <a:gd name="connsiteY37" fmla="*/ 144412 h 472857"/>
                <a:gd name="connsiteX38" fmla="*/ 273012 w 484125"/>
                <a:gd name="connsiteY38" fmla="*/ 144412 h 472857"/>
                <a:gd name="connsiteX39" fmla="*/ 167372 w 484125"/>
                <a:gd name="connsiteY39" fmla="*/ 49573 h 472857"/>
                <a:gd name="connsiteX40" fmla="*/ 155609 w 484125"/>
                <a:gd name="connsiteY40" fmla="*/ 49769 h 472857"/>
                <a:gd name="connsiteX41" fmla="*/ 56999 w 484125"/>
                <a:gd name="connsiteY41" fmla="*/ 144412 h 472857"/>
                <a:gd name="connsiteX42" fmla="*/ 30840 w 484125"/>
                <a:gd name="connsiteY42" fmla="*/ 144412 h 472857"/>
                <a:gd name="connsiteX43" fmla="*/ 161770 w 484125"/>
                <a:gd name="connsiteY43" fmla="*/ 20391 h 472857"/>
                <a:gd name="connsiteX44" fmla="*/ 69122 w 484125"/>
                <a:gd name="connsiteY44" fmla="*/ 156744 h 472857"/>
                <a:gd name="connsiteX45" fmla="*/ 161793 w 484125"/>
                <a:gd name="connsiteY45" fmla="*/ 67802 h 472857"/>
                <a:gd name="connsiteX46" fmla="*/ 263925 w 484125"/>
                <a:gd name="connsiteY46" fmla="*/ 159492 h 472857"/>
                <a:gd name="connsiteX47" fmla="*/ 269701 w 484125"/>
                <a:gd name="connsiteY47" fmla="*/ 161704 h 472857"/>
                <a:gd name="connsiteX48" fmla="*/ 440897 w 484125"/>
                <a:gd name="connsiteY48" fmla="*/ 161704 h 472857"/>
                <a:gd name="connsiteX49" fmla="*/ 440897 w 484125"/>
                <a:gd name="connsiteY49" fmla="*/ 455567 h 472857"/>
                <a:gd name="connsiteX50" fmla="*/ 207569 w 484125"/>
                <a:gd name="connsiteY50" fmla="*/ 455567 h 472857"/>
                <a:gd name="connsiteX51" fmla="*/ 207569 w 484125"/>
                <a:gd name="connsiteY51" fmla="*/ 342977 h 472857"/>
                <a:gd name="connsiteX52" fmla="*/ 198923 w 484125"/>
                <a:gd name="connsiteY52" fmla="*/ 334331 h 472857"/>
                <a:gd name="connsiteX53" fmla="*/ 129752 w 484125"/>
                <a:gd name="connsiteY53" fmla="*/ 334331 h 472857"/>
                <a:gd name="connsiteX54" fmla="*/ 121106 w 484125"/>
                <a:gd name="connsiteY54" fmla="*/ 342977 h 472857"/>
                <a:gd name="connsiteX55" fmla="*/ 121106 w 484125"/>
                <a:gd name="connsiteY55" fmla="*/ 455567 h 472857"/>
                <a:gd name="connsiteX56" fmla="*/ 69113 w 484125"/>
                <a:gd name="connsiteY56" fmla="*/ 455567 h 472857"/>
                <a:gd name="connsiteX57" fmla="*/ 69122 w 484125"/>
                <a:gd name="connsiteY57" fmla="*/ 156744 h 472857"/>
                <a:gd name="connsiteX58" fmla="*/ 190278 w 484125"/>
                <a:gd name="connsiteY58" fmla="*/ 455567 h 472857"/>
                <a:gd name="connsiteX59" fmla="*/ 138398 w 484125"/>
                <a:gd name="connsiteY59" fmla="*/ 455567 h 472857"/>
                <a:gd name="connsiteX60" fmla="*/ 138398 w 484125"/>
                <a:gd name="connsiteY60" fmla="*/ 351622 h 472857"/>
                <a:gd name="connsiteX61" fmla="*/ 190278 w 484125"/>
                <a:gd name="connsiteY61" fmla="*/ 351622 h 472857"/>
                <a:gd name="connsiteX62" fmla="*/ 190278 w 484125"/>
                <a:gd name="connsiteY62" fmla="*/ 455567 h 47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84125" h="472857">
                  <a:moveTo>
                    <a:pt x="475481" y="455567"/>
                  </a:moveTo>
                  <a:lnTo>
                    <a:pt x="458188" y="455567"/>
                  </a:lnTo>
                  <a:lnTo>
                    <a:pt x="458188" y="161704"/>
                  </a:lnTo>
                  <a:lnTo>
                    <a:pt x="475135" y="161704"/>
                  </a:lnTo>
                  <a:cubicBezTo>
                    <a:pt x="479909" y="161704"/>
                    <a:pt x="483780" y="157833"/>
                    <a:pt x="483780" y="153058"/>
                  </a:cubicBezTo>
                  <a:lnTo>
                    <a:pt x="483780" y="118287"/>
                  </a:lnTo>
                  <a:cubicBezTo>
                    <a:pt x="483780" y="115994"/>
                    <a:pt x="482870" y="113795"/>
                    <a:pt x="481249" y="112173"/>
                  </a:cubicBezTo>
                  <a:cubicBezTo>
                    <a:pt x="479626" y="110551"/>
                    <a:pt x="477427" y="109641"/>
                    <a:pt x="475134" y="109641"/>
                  </a:cubicBezTo>
                  <a:lnTo>
                    <a:pt x="397667" y="109647"/>
                  </a:lnTo>
                  <a:lnTo>
                    <a:pt x="397667" y="57953"/>
                  </a:lnTo>
                  <a:cubicBezTo>
                    <a:pt x="397667" y="53178"/>
                    <a:pt x="393796" y="49307"/>
                    <a:pt x="389021" y="49307"/>
                  </a:cubicBezTo>
                  <a:lnTo>
                    <a:pt x="354437" y="49307"/>
                  </a:lnTo>
                  <a:cubicBezTo>
                    <a:pt x="349662" y="49307"/>
                    <a:pt x="345791" y="53178"/>
                    <a:pt x="345791" y="57953"/>
                  </a:cubicBezTo>
                  <a:lnTo>
                    <a:pt x="345791" y="109650"/>
                  </a:lnTo>
                  <a:lnTo>
                    <a:pt x="287715" y="109654"/>
                  </a:lnTo>
                  <a:lnTo>
                    <a:pt x="167354" y="2196"/>
                  </a:lnTo>
                  <a:cubicBezTo>
                    <a:pt x="164001" y="-797"/>
                    <a:pt x="158913" y="-722"/>
                    <a:pt x="155650" y="2369"/>
                  </a:cubicBezTo>
                  <a:lnTo>
                    <a:pt x="3194" y="146781"/>
                  </a:lnTo>
                  <a:cubicBezTo>
                    <a:pt x="625" y="149215"/>
                    <a:pt x="-202" y="152970"/>
                    <a:pt x="1108" y="156258"/>
                  </a:cubicBezTo>
                  <a:cubicBezTo>
                    <a:pt x="2418" y="159546"/>
                    <a:pt x="5601" y="161704"/>
                    <a:pt x="9140" y="161704"/>
                  </a:cubicBezTo>
                  <a:lnTo>
                    <a:pt x="51830" y="161704"/>
                  </a:lnTo>
                  <a:lnTo>
                    <a:pt x="51821" y="455567"/>
                  </a:lnTo>
                  <a:lnTo>
                    <a:pt x="8646" y="455567"/>
                  </a:lnTo>
                  <a:cubicBezTo>
                    <a:pt x="3871" y="455567"/>
                    <a:pt x="0" y="459438"/>
                    <a:pt x="0" y="464212"/>
                  </a:cubicBezTo>
                  <a:cubicBezTo>
                    <a:pt x="0" y="468988"/>
                    <a:pt x="3871" y="472858"/>
                    <a:pt x="8646" y="472858"/>
                  </a:cubicBezTo>
                  <a:lnTo>
                    <a:pt x="475481" y="472858"/>
                  </a:lnTo>
                  <a:cubicBezTo>
                    <a:pt x="480255" y="472858"/>
                    <a:pt x="484125" y="468988"/>
                    <a:pt x="484125" y="464212"/>
                  </a:cubicBezTo>
                  <a:cubicBezTo>
                    <a:pt x="484125" y="459438"/>
                    <a:pt x="480255" y="455567"/>
                    <a:pt x="475481" y="455567"/>
                  </a:cubicBezTo>
                  <a:close/>
                  <a:moveTo>
                    <a:pt x="363082" y="66599"/>
                  </a:moveTo>
                  <a:lnTo>
                    <a:pt x="380375" y="66599"/>
                  </a:lnTo>
                  <a:lnTo>
                    <a:pt x="380375" y="109648"/>
                  </a:lnTo>
                  <a:lnTo>
                    <a:pt x="363082" y="109649"/>
                  </a:lnTo>
                  <a:lnTo>
                    <a:pt x="363082" y="66599"/>
                  </a:lnTo>
                  <a:close/>
                  <a:moveTo>
                    <a:pt x="161770" y="20391"/>
                  </a:moveTo>
                  <a:lnTo>
                    <a:pt x="278659" y="124750"/>
                  </a:lnTo>
                  <a:cubicBezTo>
                    <a:pt x="280243" y="126164"/>
                    <a:pt x="282293" y="126946"/>
                    <a:pt x="284417" y="126946"/>
                  </a:cubicBezTo>
                  <a:lnTo>
                    <a:pt x="466489" y="126934"/>
                  </a:lnTo>
                  <a:lnTo>
                    <a:pt x="466489" y="144412"/>
                  </a:lnTo>
                  <a:lnTo>
                    <a:pt x="273012" y="144412"/>
                  </a:lnTo>
                  <a:lnTo>
                    <a:pt x="167372" y="49573"/>
                  </a:lnTo>
                  <a:cubicBezTo>
                    <a:pt x="164005" y="46550"/>
                    <a:pt x="158875" y="46636"/>
                    <a:pt x="155609" y="49769"/>
                  </a:cubicBezTo>
                  <a:lnTo>
                    <a:pt x="56999" y="144412"/>
                  </a:lnTo>
                  <a:lnTo>
                    <a:pt x="30840" y="144412"/>
                  </a:lnTo>
                  <a:lnTo>
                    <a:pt x="161770" y="20391"/>
                  </a:lnTo>
                  <a:close/>
                  <a:moveTo>
                    <a:pt x="69122" y="156744"/>
                  </a:moveTo>
                  <a:lnTo>
                    <a:pt x="161793" y="67802"/>
                  </a:lnTo>
                  <a:lnTo>
                    <a:pt x="263925" y="159492"/>
                  </a:lnTo>
                  <a:cubicBezTo>
                    <a:pt x="265511" y="160916"/>
                    <a:pt x="267569" y="161704"/>
                    <a:pt x="269701" y="161704"/>
                  </a:cubicBezTo>
                  <a:lnTo>
                    <a:pt x="440897" y="161704"/>
                  </a:lnTo>
                  <a:lnTo>
                    <a:pt x="440897" y="455567"/>
                  </a:lnTo>
                  <a:lnTo>
                    <a:pt x="207569" y="455567"/>
                  </a:lnTo>
                  <a:lnTo>
                    <a:pt x="207569" y="342977"/>
                  </a:lnTo>
                  <a:cubicBezTo>
                    <a:pt x="207569" y="338202"/>
                    <a:pt x="203698" y="334331"/>
                    <a:pt x="198923" y="334331"/>
                  </a:cubicBezTo>
                  <a:lnTo>
                    <a:pt x="129752" y="334331"/>
                  </a:lnTo>
                  <a:cubicBezTo>
                    <a:pt x="124977" y="334331"/>
                    <a:pt x="121106" y="338202"/>
                    <a:pt x="121106" y="342977"/>
                  </a:cubicBezTo>
                  <a:lnTo>
                    <a:pt x="121106" y="455567"/>
                  </a:lnTo>
                  <a:lnTo>
                    <a:pt x="69113" y="455567"/>
                  </a:lnTo>
                  <a:lnTo>
                    <a:pt x="69122" y="156744"/>
                  </a:lnTo>
                  <a:close/>
                  <a:moveTo>
                    <a:pt x="190278" y="455567"/>
                  </a:moveTo>
                  <a:lnTo>
                    <a:pt x="138398" y="455567"/>
                  </a:lnTo>
                  <a:lnTo>
                    <a:pt x="138398" y="351622"/>
                  </a:lnTo>
                  <a:lnTo>
                    <a:pt x="190278" y="351622"/>
                  </a:lnTo>
                  <a:lnTo>
                    <a:pt x="190278" y="455567"/>
                  </a:lnTo>
                  <a:close/>
                </a:path>
              </a:pathLst>
            </a:custGeom>
            <a:grpFill/>
            <a:ln w="86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bg1"/>
                </a:solidFill>
                <a:effectLst/>
                <a:uLnTx/>
                <a:uFillTx/>
                <a:latin typeface="Arial"/>
              </a:endParaRPr>
            </a:p>
          </p:txBody>
        </p:sp>
        <p:cxnSp>
          <p:nvCxnSpPr>
            <p:cNvPr id="23" name="0039" descr="CMSLegal_Shape_Line">
              <a:extLst>
                <a:ext uri="{FF2B5EF4-FFF2-40B4-BE49-F238E27FC236}">
                  <a16:creationId xmlns:a16="http://schemas.microsoft.com/office/drawing/2014/main" id="{75A98E7F-0185-F9C2-177A-ECCF159D461A}"/>
                </a:ext>
              </a:extLst>
            </p:cNvPr>
            <p:cNvCxnSpPr>
              <a:cxnSpLocks/>
            </p:cNvCxnSpPr>
            <p:nvPr/>
          </p:nvCxnSpPr>
          <p:spPr>
            <a:xfrm>
              <a:off x="6159544" y="3933000"/>
              <a:ext cx="0" cy="363231"/>
            </a:xfrm>
            <a:prstGeom prst="line">
              <a:avLst/>
            </a:prstGeom>
            <a:grpFill/>
            <a:ln w="25400" cap="flat" cmpd="sng" algn="ctr">
              <a:solidFill>
                <a:srgbClr val="FFFFFF"/>
              </a:solidFill>
              <a:prstDash val="solid"/>
              <a:miter lim="800000"/>
              <a:tailEnd type="triangle"/>
            </a:ln>
            <a:effectLst/>
          </p:spPr>
        </p:cxnSp>
        <p:sp>
          <p:nvSpPr>
            <p:cNvPr id="21" name="Text Placeholder 4">
              <a:extLst>
                <a:ext uri="{FF2B5EF4-FFF2-40B4-BE49-F238E27FC236}">
                  <a16:creationId xmlns:a16="http://schemas.microsoft.com/office/drawing/2014/main" id="{E0468B77-E3AB-BA03-5A9E-FE3790E19ACB}"/>
                </a:ext>
              </a:extLst>
            </p:cNvPr>
            <p:cNvSpPr txBox="1">
              <a:spLocks/>
            </p:cNvSpPr>
            <p:nvPr/>
          </p:nvSpPr>
          <p:spPr>
            <a:xfrm>
              <a:off x="5654041" y="3182942"/>
              <a:ext cx="2217546" cy="1077218"/>
            </a:xfrm>
            <a:prstGeom prst="rect">
              <a:avLst/>
            </a:prstGeom>
            <a:noFill/>
          </p:spPr>
          <p:txBody>
            <a:bodyPr lIns="0" tIns="0" rIns="0" bIns="0">
              <a:sp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400" b="0" i="0" u="none" strike="noStrike" kern="1200" cap="none" spc="0" normalizeH="0" baseline="0" noProof="0" dirty="0">
                  <a:ln>
                    <a:noFill/>
                  </a:ln>
                  <a:solidFill>
                    <a:srgbClr val="C00000"/>
                  </a:solidFill>
                  <a:effectLst/>
                  <a:uLnTx/>
                  <a:uFillTx/>
                  <a:latin typeface="Arial"/>
                  <a:ea typeface="+mn-ea"/>
                  <a:cs typeface="+mn-cs"/>
                </a:rPr>
                <a:t>First reading</a:t>
              </a:r>
            </a:p>
            <a:p>
              <a:pPr>
                <a:lnSpc>
                  <a:spcPct val="100000"/>
                </a:lnSpc>
                <a:spcBef>
                  <a:spcPts val="0"/>
                </a:spcBef>
                <a:buFont typeface="Wingdings" panose="05000000000000000000" pitchFamily="2" charset="2"/>
                <a:buChar char="q"/>
                <a:defRPr/>
              </a:pPr>
              <a:r>
                <a:rPr kumimoji="0" lang="en-GB" sz="1400" b="0" i="0" u="none" strike="noStrike" kern="1200" cap="none" spc="0" normalizeH="0" baseline="0" noProof="0" dirty="0">
                  <a:ln>
                    <a:noFill/>
                  </a:ln>
                  <a:solidFill>
                    <a:srgbClr val="C00000"/>
                  </a:solidFill>
                  <a:effectLst/>
                  <a:uLnTx/>
                  <a:uFillTx/>
                  <a:latin typeface="Arial"/>
                  <a:ea typeface="+mn-ea"/>
                  <a:cs typeface="+mn-cs"/>
                </a:rPr>
                <a:t>Second reading TBC</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C00000"/>
                  </a:solidFill>
                  <a:effectLst/>
                  <a:uLnTx/>
                  <a:uFillTx/>
                  <a:latin typeface="Arial"/>
                  <a:ea typeface="+mn-ea"/>
                  <a:cs typeface="+mn-cs"/>
                </a:rPr>
                <a:t>Committee stage</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C00000"/>
                  </a:solidFill>
                  <a:latin typeface="Arial"/>
                </a:rPr>
                <a:t>Report stage &amp; Third Reading</a:t>
              </a:r>
              <a:endParaRPr kumimoji="0" lang="en-GB" sz="1400" b="0" i="0" u="none" strike="noStrike" kern="1200" cap="none" spc="0" normalizeH="0" baseline="0" noProof="0" dirty="0">
                <a:ln>
                  <a:noFill/>
                </a:ln>
                <a:solidFill>
                  <a:srgbClr val="C00000"/>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77139056-8D92-9B9C-F52E-06AAE2E203E4}"/>
              </a:ext>
            </a:extLst>
          </p:cNvPr>
          <p:cNvGrpSpPr/>
          <p:nvPr/>
        </p:nvGrpSpPr>
        <p:grpSpPr>
          <a:xfrm>
            <a:off x="8459267" y="3665682"/>
            <a:ext cx="1467330" cy="366696"/>
            <a:chOff x="8206842" y="3812681"/>
            <a:chExt cx="1467330" cy="366696"/>
          </a:xfrm>
        </p:grpSpPr>
        <p:sp>
          <p:nvSpPr>
            <p:cNvPr id="25" name="Text Placeholder 4">
              <a:extLst>
                <a:ext uri="{FF2B5EF4-FFF2-40B4-BE49-F238E27FC236}">
                  <a16:creationId xmlns:a16="http://schemas.microsoft.com/office/drawing/2014/main" id="{211AE398-CD81-8DEA-10EF-3F23F2A555EA}"/>
                </a:ext>
              </a:extLst>
            </p:cNvPr>
            <p:cNvSpPr txBox="1">
              <a:spLocks/>
            </p:cNvSpPr>
            <p:nvPr/>
          </p:nvSpPr>
          <p:spPr>
            <a:xfrm>
              <a:off x="8206842" y="3829642"/>
              <a:ext cx="1467330" cy="349735"/>
            </a:xfrm>
            <a:prstGeom prst="rect">
              <a:avLst/>
            </a:prstGeom>
            <a:ln>
              <a:noFill/>
            </a:ln>
          </p:spPr>
          <p:txBody>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r>
                <a:rPr lang="en-GB" sz="1200" b="1" dirty="0">
                  <a:solidFill>
                    <a:srgbClr val="C00000"/>
                  </a:solidFill>
                </a:rPr>
                <a:t>Spring/Summer/</a:t>
              </a:r>
            </a:p>
            <a:p>
              <a:pPr marL="0" indent="0" algn="ctr">
                <a:lnSpc>
                  <a:spcPct val="100000"/>
                </a:lnSpc>
                <a:spcBef>
                  <a:spcPts val="0"/>
                </a:spcBef>
                <a:spcAft>
                  <a:spcPts val="600"/>
                </a:spcAft>
                <a:buNone/>
              </a:pPr>
              <a:r>
                <a:rPr lang="en-GB" sz="1200" b="1" dirty="0">
                  <a:solidFill>
                    <a:srgbClr val="C00000"/>
                  </a:solidFill>
                </a:rPr>
                <a:t>Autumn 2024?</a:t>
              </a:r>
              <a:endParaRPr lang="en-GB" sz="1200" dirty="0">
                <a:solidFill>
                  <a:srgbClr val="C00000"/>
                </a:solidFill>
              </a:endParaRPr>
            </a:p>
          </p:txBody>
        </p:sp>
        <p:cxnSp>
          <p:nvCxnSpPr>
            <p:cNvPr id="26" name="0039" descr="CMSLegal_Shape_Line">
              <a:extLst>
                <a:ext uri="{FF2B5EF4-FFF2-40B4-BE49-F238E27FC236}">
                  <a16:creationId xmlns:a16="http://schemas.microsoft.com/office/drawing/2014/main" id="{4002053B-D852-6979-4C42-1147B29E2FCD}"/>
                </a:ext>
              </a:extLst>
            </p:cNvPr>
            <p:cNvCxnSpPr>
              <a:cxnSpLocks/>
            </p:cNvCxnSpPr>
            <p:nvPr/>
          </p:nvCxnSpPr>
          <p:spPr>
            <a:xfrm>
              <a:off x="8276734" y="3812681"/>
              <a:ext cx="1281248" cy="0"/>
            </a:xfrm>
            <a:prstGeom prst="line">
              <a:avLst/>
            </a:prstGeom>
            <a:ln w="254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EAACC4D-976F-EC8B-176D-2D65A71ECD11}"/>
              </a:ext>
            </a:extLst>
          </p:cNvPr>
          <p:cNvGrpSpPr/>
          <p:nvPr/>
        </p:nvGrpSpPr>
        <p:grpSpPr>
          <a:xfrm>
            <a:off x="10106749" y="3350072"/>
            <a:ext cx="1270198" cy="1427943"/>
            <a:chOff x="10214828" y="3276788"/>
            <a:chExt cx="1270198" cy="1188000"/>
          </a:xfrm>
          <a:solidFill>
            <a:srgbClr val="C00000"/>
          </a:solidFill>
        </p:grpSpPr>
        <p:sp>
          <p:nvSpPr>
            <p:cNvPr id="28" name="Freeform 124">
              <a:extLst>
                <a:ext uri="{FF2B5EF4-FFF2-40B4-BE49-F238E27FC236}">
                  <a16:creationId xmlns:a16="http://schemas.microsoft.com/office/drawing/2014/main" id="{7A3C5BA2-A76C-88F3-330C-CDE552021B11}"/>
                </a:ext>
              </a:extLst>
            </p:cNvPr>
            <p:cNvSpPr>
              <a:spLocks noChangeAspect="1" noEditPoints="1"/>
            </p:cNvSpPr>
            <p:nvPr/>
          </p:nvSpPr>
          <p:spPr bwMode="auto">
            <a:xfrm>
              <a:off x="10214828" y="3276788"/>
              <a:ext cx="1270198" cy="1188000"/>
            </a:xfrm>
            <a:custGeom>
              <a:avLst/>
              <a:gdLst>
                <a:gd name="T0" fmla="*/ 2351 w 2382"/>
                <a:gd name="T1" fmla="*/ 40 h 2222"/>
                <a:gd name="T2" fmla="*/ 119 w 2382"/>
                <a:gd name="T3" fmla="*/ 0 h 2222"/>
                <a:gd name="T4" fmla="*/ 0 w 2382"/>
                <a:gd name="T5" fmla="*/ 119 h 2222"/>
                <a:gd name="T6" fmla="*/ 30 w 2382"/>
                <a:gd name="T7" fmla="*/ 2183 h 2222"/>
                <a:gd name="T8" fmla="*/ 2260 w 2382"/>
                <a:gd name="T9" fmla="*/ 2222 h 2222"/>
                <a:gd name="T10" fmla="*/ 2381 w 2382"/>
                <a:gd name="T11" fmla="*/ 2103 h 2222"/>
                <a:gd name="T12" fmla="*/ 138 w 2382"/>
                <a:gd name="T13" fmla="*/ 2143 h 2222"/>
                <a:gd name="T14" fmla="*/ 79 w 2382"/>
                <a:gd name="T15" fmla="*/ 2085 h 2222"/>
                <a:gd name="T16" fmla="*/ 96 w 2382"/>
                <a:gd name="T17" fmla="*/ 96 h 2222"/>
                <a:gd name="T18" fmla="*/ 1172 w 2382"/>
                <a:gd name="T19" fmla="*/ 79 h 2222"/>
                <a:gd name="T20" fmla="*/ 1088 w 2382"/>
                <a:gd name="T21" fmla="*/ 556 h 2222"/>
                <a:gd name="T22" fmla="*/ 1088 w 2382"/>
                <a:gd name="T23" fmla="*/ 635 h 2222"/>
                <a:gd name="T24" fmla="*/ 1172 w 2382"/>
                <a:gd name="T25" fmla="*/ 753 h 2222"/>
                <a:gd name="T26" fmla="*/ 1048 w 2382"/>
                <a:gd name="T27" fmla="*/ 793 h 2222"/>
                <a:gd name="T28" fmla="*/ 1172 w 2382"/>
                <a:gd name="T29" fmla="*/ 833 h 2222"/>
                <a:gd name="T30" fmla="*/ 1088 w 2382"/>
                <a:gd name="T31" fmla="*/ 1389 h 2222"/>
                <a:gd name="T32" fmla="*/ 1088 w 2382"/>
                <a:gd name="T33" fmla="*/ 1468 h 2222"/>
                <a:gd name="T34" fmla="*/ 1172 w 2382"/>
                <a:gd name="T35" fmla="*/ 1587 h 2222"/>
                <a:gd name="T36" fmla="*/ 1048 w 2382"/>
                <a:gd name="T37" fmla="*/ 1627 h 2222"/>
                <a:gd name="T38" fmla="*/ 1172 w 2382"/>
                <a:gd name="T39" fmla="*/ 1667 h 2222"/>
                <a:gd name="T40" fmla="*/ 138 w 2382"/>
                <a:gd name="T41" fmla="*/ 2143 h 2222"/>
                <a:gd name="T42" fmla="*/ 2143 w 2382"/>
                <a:gd name="T43" fmla="*/ 2143 h 2222"/>
                <a:gd name="T44" fmla="*/ 1943 w 2382"/>
                <a:gd name="T45" fmla="*/ 2000 h 2222"/>
                <a:gd name="T46" fmla="*/ 1952 w 2382"/>
                <a:gd name="T47" fmla="*/ 1967 h 2222"/>
                <a:gd name="T48" fmla="*/ 2144 w 2382"/>
                <a:gd name="T49" fmla="*/ 2143 h 2222"/>
                <a:gd name="T50" fmla="*/ 1906 w 2382"/>
                <a:gd name="T51" fmla="*/ 2000 h 2222"/>
                <a:gd name="T52" fmla="*/ 2064 w 2382"/>
                <a:gd name="T53" fmla="*/ 2143 h 2222"/>
                <a:gd name="T54" fmla="*/ 1210 w 2382"/>
                <a:gd name="T55" fmla="*/ 1667 h 2222"/>
                <a:gd name="T56" fmla="*/ 1333 w 2382"/>
                <a:gd name="T57" fmla="*/ 1627 h 2222"/>
                <a:gd name="T58" fmla="*/ 1210 w 2382"/>
                <a:gd name="T59" fmla="*/ 1587 h 2222"/>
                <a:gd name="T60" fmla="*/ 1293 w 2382"/>
                <a:gd name="T61" fmla="*/ 1468 h 2222"/>
                <a:gd name="T62" fmla="*/ 1293 w 2382"/>
                <a:gd name="T63" fmla="*/ 1389 h 2222"/>
                <a:gd name="T64" fmla="*/ 1210 w 2382"/>
                <a:gd name="T65" fmla="*/ 833 h 2222"/>
                <a:gd name="T66" fmla="*/ 1333 w 2382"/>
                <a:gd name="T67" fmla="*/ 793 h 2222"/>
                <a:gd name="T68" fmla="*/ 1210 w 2382"/>
                <a:gd name="T69" fmla="*/ 753 h 2222"/>
                <a:gd name="T70" fmla="*/ 1293 w 2382"/>
                <a:gd name="T71" fmla="*/ 635 h 2222"/>
                <a:gd name="T72" fmla="*/ 1293 w 2382"/>
                <a:gd name="T73" fmla="*/ 556 h 2222"/>
                <a:gd name="T74" fmla="*/ 1210 w 2382"/>
                <a:gd name="T75" fmla="*/ 79 h 2222"/>
                <a:gd name="T76" fmla="*/ 2290 w 2382"/>
                <a:gd name="T77" fmla="*/ 103 h 2222"/>
                <a:gd name="T78" fmla="*/ 2302 w 2382"/>
                <a:gd name="T79" fmla="*/ 1270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2" h="2222">
                  <a:moveTo>
                    <a:pt x="2381" y="119"/>
                  </a:moveTo>
                  <a:cubicBezTo>
                    <a:pt x="2382" y="86"/>
                    <a:pt x="2367" y="57"/>
                    <a:pt x="2351" y="40"/>
                  </a:cubicBezTo>
                  <a:cubicBezTo>
                    <a:pt x="2329" y="16"/>
                    <a:pt x="2298" y="0"/>
                    <a:pt x="2262" y="0"/>
                  </a:cubicBezTo>
                  <a:cubicBezTo>
                    <a:pt x="119" y="0"/>
                    <a:pt x="119" y="0"/>
                    <a:pt x="119" y="0"/>
                  </a:cubicBezTo>
                  <a:cubicBezTo>
                    <a:pt x="83" y="0"/>
                    <a:pt x="52" y="15"/>
                    <a:pt x="30" y="40"/>
                  </a:cubicBezTo>
                  <a:cubicBezTo>
                    <a:pt x="15" y="57"/>
                    <a:pt x="0" y="82"/>
                    <a:pt x="0" y="119"/>
                  </a:cubicBezTo>
                  <a:cubicBezTo>
                    <a:pt x="0" y="2103"/>
                    <a:pt x="0" y="2103"/>
                    <a:pt x="0" y="2103"/>
                  </a:cubicBezTo>
                  <a:cubicBezTo>
                    <a:pt x="0" y="2137"/>
                    <a:pt x="14" y="2165"/>
                    <a:pt x="30" y="2183"/>
                  </a:cubicBezTo>
                  <a:cubicBezTo>
                    <a:pt x="51" y="2206"/>
                    <a:pt x="83" y="2222"/>
                    <a:pt x="119" y="2222"/>
                  </a:cubicBezTo>
                  <a:cubicBezTo>
                    <a:pt x="2260" y="2222"/>
                    <a:pt x="2260" y="2222"/>
                    <a:pt x="2260" y="2222"/>
                  </a:cubicBezTo>
                  <a:cubicBezTo>
                    <a:pt x="2296" y="2222"/>
                    <a:pt x="2326" y="2209"/>
                    <a:pt x="2352" y="2182"/>
                  </a:cubicBezTo>
                  <a:cubicBezTo>
                    <a:pt x="2372" y="2158"/>
                    <a:pt x="2381" y="2133"/>
                    <a:pt x="2381" y="2103"/>
                  </a:cubicBezTo>
                  <a:lnTo>
                    <a:pt x="2381" y="119"/>
                  </a:lnTo>
                  <a:close/>
                  <a:moveTo>
                    <a:pt x="138" y="2143"/>
                  </a:moveTo>
                  <a:cubicBezTo>
                    <a:pt x="120" y="2142"/>
                    <a:pt x="105" y="2136"/>
                    <a:pt x="94" y="2124"/>
                  </a:cubicBezTo>
                  <a:cubicBezTo>
                    <a:pt x="87" y="2115"/>
                    <a:pt x="79" y="2104"/>
                    <a:pt x="79" y="2085"/>
                  </a:cubicBezTo>
                  <a:cubicBezTo>
                    <a:pt x="79" y="140"/>
                    <a:pt x="79" y="140"/>
                    <a:pt x="79" y="140"/>
                  </a:cubicBezTo>
                  <a:cubicBezTo>
                    <a:pt x="78" y="117"/>
                    <a:pt x="89" y="104"/>
                    <a:pt x="96" y="96"/>
                  </a:cubicBezTo>
                  <a:cubicBezTo>
                    <a:pt x="108" y="84"/>
                    <a:pt x="123" y="79"/>
                    <a:pt x="136" y="79"/>
                  </a:cubicBezTo>
                  <a:cubicBezTo>
                    <a:pt x="1172" y="79"/>
                    <a:pt x="1172" y="79"/>
                    <a:pt x="1172" y="79"/>
                  </a:cubicBezTo>
                  <a:cubicBezTo>
                    <a:pt x="1172" y="556"/>
                    <a:pt x="1172" y="556"/>
                    <a:pt x="1172" y="556"/>
                  </a:cubicBezTo>
                  <a:cubicBezTo>
                    <a:pt x="1088" y="556"/>
                    <a:pt x="1088" y="556"/>
                    <a:pt x="1088" y="556"/>
                  </a:cubicBezTo>
                  <a:cubicBezTo>
                    <a:pt x="1066" y="556"/>
                    <a:pt x="1048" y="573"/>
                    <a:pt x="1048" y="596"/>
                  </a:cubicBezTo>
                  <a:cubicBezTo>
                    <a:pt x="1048" y="618"/>
                    <a:pt x="1066" y="635"/>
                    <a:pt x="1088" y="635"/>
                  </a:cubicBezTo>
                  <a:cubicBezTo>
                    <a:pt x="1172" y="635"/>
                    <a:pt x="1172" y="635"/>
                    <a:pt x="1172" y="635"/>
                  </a:cubicBezTo>
                  <a:cubicBezTo>
                    <a:pt x="1172" y="753"/>
                    <a:pt x="1172" y="753"/>
                    <a:pt x="1172" y="753"/>
                  </a:cubicBezTo>
                  <a:cubicBezTo>
                    <a:pt x="1088" y="753"/>
                    <a:pt x="1088" y="753"/>
                    <a:pt x="1088" y="753"/>
                  </a:cubicBezTo>
                  <a:cubicBezTo>
                    <a:pt x="1066" y="753"/>
                    <a:pt x="1048" y="771"/>
                    <a:pt x="1048" y="793"/>
                  </a:cubicBezTo>
                  <a:cubicBezTo>
                    <a:pt x="1048" y="815"/>
                    <a:pt x="1066" y="833"/>
                    <a:pt x="1088" y="833"/>
                  </a:cubicBezTo>
                  <a:cubicBezTo>
                    <a:pt x="1172" y="833"/>
                    <a:pt x="1172" y="833"/>
                    <a:pt x="1172" y="833"/>
                  </a:cubicBezTo>
                  <a:cubicBezTo>
                    <a:pt x="1172" y="1389"/>
                    <a:pt x="1172" y="1389"/>
                    <a:pt x="1172" y="1389"/>
                  </a:cubicBezTo>
                  <a:cubicBezTo>
                    <a:pt x="1088" y="1389"/>
                    <a:pt x="1088" y="1389"/>
                    <a:pt x="1088" y="1389"/>
                  </a:cubicBezTo>
                  <a:cubicBezTo>
                    <a:pt x="1066" y="1389"/>
                    <a:pt x="1048" y="1406"/>
                    <a:pt x="1048" y="1429"/>
                  </a:cubicBezTo>
                  <a:cubicBezTo>
                    <a:pt x="1048" y="1451"/>
                    <a:pt x="1066" y="1468"/>
                    <a:pt x="1088" y="1468"/>
                  </a:cubicBezTo>
                  <a:cubicBezTo>
                    <a:pt x="1172" y="1468"/>
                    <a:pt x="1172" y="1468"/>
                    <a:pt x="1172" y="1468"/>
                  </a:cubicBezTo>
                  <a:cubicBezTo>
                    <a:pt x="1172" y="1587"/>
                    <a:pt x="1172" y="1587"/>
                    <a:pt x="1172" y="1587"/>
                  </a:cubicBezTo>
                  <a:cubicBezTo>
                    <a:pt x="1088" y="1587"/>
                    <a:pt x="1088" y="1587"/>
                    <a:pt x="1088" y="1587"/>
                  </a:cubicBezTo>
                  <a:cubicBezTo>
                    <a:pt x="1066" y="1587"/>
                    <a:pt x="1048" y="1605"/>
                    <a:pt x="1048" y="1627"/>
                  </a:cubicBezTo>
                  <a:cubicBezTo>
                    <a:pt x="1048" y="1649"/>
                    <a:pt x="1066" y="1667"/>
                    <a:pt x="1088" y="1667"/>
                  </a:cubicBezTo>
                  <a:cubicBezTo>
                    <a:pt x="1172" y="1667"/>
                    <a:pt x="1172" y="1667"/>
                    <a:pt x="1172" y="1667"/>
                  </a:cubicBezTo>
                  <a:cubicBezTo>
                    <a:pt x="1172" y="2143"/>
                    <a:pt x="1172" y="2143"/>
                    <a:pt x="1172" y="2143"/>
                  </a:cubicBezTo>
                  <a:lnTo>
                    <a:pt x="138" y="2143"/>
                  </a:lnTo>
                  <a:close/>
                  <a:moveTo>
                    <a:pt x="2144" y="2143"/>
                  </a:moveTo>
                  <a:cubicBezTo>
                    <a:pt x="2143" y="2143"/>
                    <a:pt x="2143" y="2143"/>
                    <a:pt x="2143" y="2143"/>
                  </a:cubicBezTo>
                  <a:cubicBezTo>
                    <a:pt x="1971" y="2050"/>
                    <a:pt x="1971" y="2050"/>
                    <a:pt x="1971" y="2050"/>
                  </a:cubicBezTo>
                  <a:cubicBezTo>
                    <a:pt x="1954" y="2041"/>
                    <a:pt x="1943" y="2022"/>
                    <a:pt x="1943" y="2000"/>
                  </a:cubicBezTo>
                  <a:cubicBezTo>
                    <a:pt x="1943" y="1989"/>
                    <a:pt x="1946" y="1977"/>
                    <a:pt x="1951" y="1967"/>
                  </a:cubicBezTo>
                  <a:cubicBezTo>
                    <a:pt x="1952" y="1967"/>
                    <a:pt x="1952" y="1967"/>
                    <a:pt x="1952" y="1967"/>
                  </a:cubicBezTo>
                  <a:cubicBezTo>
                    <a:pt x="2302" y="1349"/>
                    <a:pt x="2302" y="1349"/>
                    <a:pt x="2302" y="1349"/>
                  </a:cubicBezTo>
                  <a:lnTo>
                    <a:pt x="2144" y="2143"/>
                  </a:lnTo>
                  <a:close/>
                  <a:moveTo>
                    <a:pt x="1919" y="1949"/>
                  </a:moveTo>
                  <a:cubicBezTo>
                    <a:pt x="1910" y="1965"/>
                    <a:pt x="1906" y="1983"/>
                    <a:pt x="1906" y="2000"/>
                  </a:cubicBezTo>
                  <a:cubicBezTo>
                    <a:pt x="1906" y="2033"/>
                    <a:pt x="1922" y="2066"/>
                    <a:pt x="1954" y="2083"/>
                  </a:cubicBezTo>
                  <a:cubicBezTo>
                    <a:pt x="2064" y="2143"/>
                    <a:pt x="2064" y="2143"/>
                    <a:pt x="2064" y="2143"/>
                  </a:cubicBezTo>
                  <a:cubicBezTo>
                    <a:pt x="1210" y="2143"/>
                    <a:pt x="1210" y="2143"/>
                    <a:pt x="1210" y="2143"/>
                  </a:cubicBezTo>
                  <a:cubicBezTo>
                    <a:pt x="1210" y="1667"/>
                    <a:pt x="1210" y="1667"/>
                    <a:pt x="1210" y="1667"/>
                  </a:cubicBezTo>
                  <a:cubicBezTo>
                    <a:pt x="1293" y="1667"/>
                    <a:pt x="1293" y="1667"/>
                    <a:pt x="1293" y="1667"/>
                  </a:cubicBezTo>
                  <a:cubicBezTo>
                    <a:pt x="1315" y="1667"/>
                    <a:pt x="1333" y="1649"/>
                    <a:pt x="1333" y="1627"/>
                  </a:cubicBezTo>
                  <a:cubicBezTo>
                    <a:pt x="1333" y="1605"/>
                    <a:pt x="1315" y="1587"/>
                    <a:pt x="1293" y="1587"/>
                  </a:cubicBezTo>
                  <a:cubicBezTo>
                    <a:pt x="1210" y="1587"/>
                    <a:pt x="1210" y="1587"/>
                    <a:pt x="1210" y="1587"/>
                  </a:cubicBezTo>
                  <a:cubicBezTo>
                    <a:pt x="1210" y="1468"/>
                    <a:pt x="1210" y="1468"/>
                    <a:pt x="1210" y="1468"/>
                  </a:cubicBezTo>
                  <a:cubicBezTo>
                    <a:pt x="1293" y="1468"/>
                    <a:pt x="1293" y="1468"/>
                    <a:pt x="1293" y="1468"/>
                  </a:cubicBezTo>
                  <a:cubicBezTo>
                    <a:pt x="1315" y="1468"/>
                    <a:pt x="1333" y="1451"/>
                    <a:pt x="1333" y="1429"/>
                  </a:cubicBezTo>
                  <a:cubicBezTo>
                    <a:pt x="1333" y="1406"/>
                    <a:pt x="1315" y="1389"/>
                    <a:pt x="1293" y="1389"/>
                  </a:cubicBezTo>
                  <a:cubicBezTo>
                    <a:pt x="1210" y="1389"/>
                    <a:pt x="1210" y="1389"/>
                    <a:pt x="1210" y="1389"/>
                  </a:cubicBezTo>
                  <a:cubicBezTo>
                    <a:pt x="1210" y="833"/>
                    <a:pt x="1210" y="833"/>
                    <a:pt x="1210" y="833"/>
                  </a:cubicBezTo>
                  <a:cubicBezTo>
                    <a:pt x="1293" y="833"/>
                    <a:pt x="1293" y="833"/>
                    <a:pt x="1293" y="833"/>
                  </a:cubicBezTo>
                  <a:cubicBezTo>
                    <a:pt x="1315" y="833"/>
                    <a:pt x="1333" y="815"/>
                    <a:pt x="1333" y="793"/>
                  </a:cubicBezTo>
                  <a:cubicBezTo>
                    <a:pt x="1333" y="771"/>
                    <a:pt x="1315" y="753"/>
                    <a:pt x="1293" y="753"/>
                  </a:cubicBezTo>
                  <a:cubicBezTo>
                    <a:pt x="1210" y="753"/>
                    <a:pt x="1210" y="753"/>
                    <a:pt x="1210" y="753"/>
                  </a:cubicBezTo>
                  <a:cubicBezTo>
                    <a:pt x="1210" y="635"/>
                    <a:pt x="1210" y="635"/>
                    <a:pt x="1210" y="635"/>
                  </a:cubicBezTo>
                  <a:cubicBezTo>
                    <a:pt x="1293" y="635"/>
                    <a:pt x="1293" y="635"/>
                    <a:pt x="1293" y="635"/>
                  </a:cubicBezTo>
                  <a:cubicBezTo>
                    <a:pt x="1315" y="635"/>
                    <a:pt x="1333" y="618"/>
                    <a:pt x="1333" y="596"/>
                  </a:cubicBezTo>
                  <a:cubicBezTo>
                    <a:pt x="1333" y="573"/>
                    <a:pt x="1315" y="556"/>
                    <a:pt x="1293" y="556"/>
                  </a:cubicBezTo>
                  <a:cubicBezTo>
                    <a:pt x="1210" y="556"/>
                    <a:pt x="1210" y="556"/>
                    <a:pt x="1210" y="556"/>
                  </a:cubicBezTo>
                  <a:cubicBezTo>
                    <a:pt x="1210" y="79"/>
                    <a:pt x="1210" y="79"/>
                    <a:pt x="1210" y="79"/>
                  </a:cubicBezTo>
                  <a:cubicBezTo>
                    <a:pt x="2246" y="79"/>
                    <a:pt x="2246" y="79"/>
                    <a:pt x="2246" y="79"/>
                  </a:cubicBezTo>
                  <a:cubicBezTo>
                    <a:pt x="2261" y="80"/>
                    <a:pt x="2277" y="86"/>
                    <a:pt x="2290" y="103"/>
                  </a:cubicBezTo>
                  <a:cubicBezTo>
                    <a:pt x="2294" y="109"/>
                    <a:pt x="2302" y="119"/>
                    <a:pt x="2302" y="137"/>
                  </a:cubicBezTo>
                  <a:cubicBezTo>
                    <a:pt x="2302" y="1270"/>
                    <a:pt x="2302" y="1270"/>
                    <a:pt x="2302" y="1270"/>
                  </a:cubicBezTo>
                  <a:lnTo>
                    <a:pt x="1919" y="1949"/>
                  </a:lnTo>
                  <a:close/>
                </a:path>
              </a:pathLst>
            </a:custGeom>
            <a:grpFill/>
            <a:ln>
              <a:solidFill>
                <a:srgbClr val="C00000"/>
              </a:solidFill>
            </a:ln>
          </p:spPr>
          <p:txBody>
            <a:bodyPr vert="horz" wrap="square" lIns="91440" tIns="45720" rIns="91440" bIns="45720" numCol="1" anchor="t" anchorCtr="0" compatLnSpc="1">
              <a:prstTxWarp prst="textNoShape">
                <a:avLst/>
              </a:prstTxWarp>
            </a:bodyPr>
            <a:lstStyle/>
            <a:p>
              <a:endParaRPr lang="en-GB" dirty="0">
                <a:solidFill>
                  <a:srgbClr val="C00000"/>
                </a:solidFill>
              </a:endParaRPr>
            </a:p>
          </p:txBody>
        </p:sp>
        <p:cxnSp>
          <p:nvCxnSpPr>
            <p:cNvPr id="29" name="0040" descr="CMSLegal_Shape_Line">
              <a:extLst>
                <a:ext uri="{FF2B5EF4-FFF2-40B4-BE49-F238E27FC236}">
                  <a16:creationId xmlns:a16="http://schemas.microsoft.com/office/drawing/2014/main" id="{4EB73934-910E-09ED-0749-5E277E151E6F}"/>
                </a:ext>
              </a:extLst>
            </p:cNvPr>
            <p:cNvCxnSpPr>
              <a:cxnSpLocks/>
            </p:cNvCxnSpPr>
            <p:nvPr/>
          </p:nvCxnSpPr>
          <p:spPr>
            <a:xfrm>
              <a:off x="10297289" y="3429000"/>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0040" descr="CMSLegal_Shape_Line">
              <a:extLst>
                <a:ext uri="{FF2B5EF4-FFF2-40B4-BE49-F238E27FC236}">
                  <a16:creationId xmlns:a16="http://schemas.microsoft.com/office/drawing/2014/main" id="{52C139CD-B0C6-7F1D-4C4B-B2C1FAF64F99}"/>
                </a:ext>
              </a:extLst>
            </p:cNvPr>
            <p:cNvCxnSpPr>
              <a:cxnSpLocks/>
            </p:cNvCxnSpPr>
            <p:nvPr/>
          </p:nvCxnSpPr>
          <p:spPr>
            <a:xfrm>
              <a:off x="10297289" y="3483929"/>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1" name="0040" descr="CMSLegal_Shape_Line">
              <a:extLst>
                <a:ext uri="{FF2B5EF4-FFF2-40B4-BE49-F238E27FC236}">
                  <a16:creationId xmlns:a16="http://schemas.microsoft.com/office/drawing/2014/main" id="{1C5B2669-B43D-BCD5-42F0-F8C9471995F1}"/>
                </a:ext>
              </a:extLst>
            </p:cNvPr>
            <p:cNvCxnSpPr>
              <a:cxnSpLocks/>
            </p:cNvCxnSpPr>
            <p:nvPr/>
          </p:nvCxnSpPr>
          <p:spPr>
            <a:xfrm>
              <a:off x="10297289" y="3541021"/>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0040" descr="CMSLegal_Shape_Line">
              <a:extLst>
                <a:ext uri="{FF2B5EF4-FFF2-40B4-BE49-F238E27FC236}">
                  <a16:creationId xmlns:a16="http://schemas.microsoft.com/office/drawing/2014/main" id="{F618C99A-8235-7EDC-92B4-772AF25379E5}"/>
                </a:ext>
              </a:extLst>
            </p:cNvPr>
            <p:cNvCxnSpPr>
              <a:cxnSpLocks/>
            </p:cNvCxnSpPr>
            <p:nvPr/>
          </p:nvCxnSpPr>
          <p:spPr>
            <a:xfrm>
              <a:off x="10297289" y="3595950"/>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0040" descr="CMSLegal_Shape_Line">
              <a:extLst>
                <a:ext uri="{FF2B5EF4-FFF2-40B4-BE49-F238E27FC236}">
                  <a16:creationId xmlns:a16="http://schemas.microsoft.com/office/drawing/2014/main" id="{454FA007-4CC1-74DE-A1E0-D0CE1A447648}"/>
                </a:ext>
              </a:extLst>
            </p:cNvPr>
            <p:cNvCxnSpPr>
              <a:cxnSpLocks/>
            </p:cNvCxnSpPr>
            <p:nvPr/>
          </p:nvCxnSpPr>
          <p:spPr>
            <a:xfrm>
              <a:off x="10297289" y="3651614"/>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4" name="0040" descr="CMSLegal_Shape_Line">
              <a:extLst>
                <a:ext uri="{FF2B5EF4-FFF2-40B4-BE49-F238E27FC236}">
                  <a16:creationId xmlns:a16="http://schemas.microsoft.com/office/drawing/2014/main" id="{7E3EBCEF-BE70-9DC8-C72F-49D2F8208599}"/>
                </a:ext>
              </a:extLst>
            </p:cNvPr>
            <p:cNvCxnSpPr>
              <a:cxnSpLocks/>
            </p:cNvCxnSpPr>
            <p:nvPr/>
          </p:nvCxnSpPr>
          <p:spPr>
            <a:xfrm>
              <a:off x="10297289" y="3706543"/>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0040" descr="CMSLegal_Shape_Line">
              <a:extLst>
                <a:ext uri="{FF2B5EF4-FFF2-40B4-BE49-F238E27FC236}">
                  <a16:creationId xmlns:a16="http://schemas.microsoft.com/office/drawing/2014/main" id="{9D08C179-8196-2657-91D0-6CDB086A5C63}"/>
                </a:ext>
              </a:extLst>
            </p:cNvPr>
            <p:cNvCxnSpPr>
              <a:cxnSpLocks/>
            </p:cNvCxnSpPr>
            <p:nvPr/>
          </p:nvCxnSpPr>
          <p:spPr>
            <a:xfrm>
              <a:off x="10297289" y="3763635"/>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0040" descr="CMSLegal_Shape_Line">
              <a:extLst>
                <a:ext uri="{FF2B5EF4-FFF2-40B4-BE49-F238E27FC236}">
                  <a16:creationId xmlns:a16="http://schemas.microsoft.com/office/drawing/2014/main" id="{CC3006EA-15EF-AF82-214E-D944F97772F2}"/>
                </a:ext>
              </a:extLst>
            </p:cNvPr>
            <p:cNvCxnSpPr>
              <a:cxnSpLocks/>
            </p:cNvCxnSpPr>
            <p:nvPr/>
          </p:nvCxnSpPr>
          <p:spPr>
            <a:xfrm>
              <a:off x="10297289" y="3818564"/>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0040" descr="CMSLegal_Shape_Line">
              <a:extLst>
                <a:ext uri="{FF2B5EF4-FFF2-40B4-BE49-F238E27FC236}">
                  <a16:creationId xmlns:a16="http://schemas.microsoft.com/office/drawing/2014/main" id="{7085871E-D0E8-4E8E-371E-BB19C0E7D5B8}"/>
                </a:ext>
              </a:extLst>
            </p:cNvPr>
            <p:cNvCxnSpPr>
              <a:cxnSpLocks/>
            </p:cNvCxnSpPr>
            <p:nvPr/>
          </p:nvCxnSpPr>
          <p:spPr>
            <a:xfrm>
              <a:off x="10297289" y="3869668"/>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0040" descr="CMSLegal_Shape_Line">
              <a:extLst>
                <a:ext uri="{FF2B5EF4-FFF2-40B4-BE49-F238E27FC236}">
                  <a16:creationId xmlns:a16="http://schemas.microsoft.com/office/drawing/2014/main" id="{4C1E1CCC-9E54-0155-7D5E-86AEFB0E34F7}"/>
                </a:ext>
              </a:extLst>
            </p:cNvPr>
            <p:cNvCxnSpPr>
              <a:cxnSpLocks/>
            </p:cNvCxnSpPr>
            <p:nvPr/>
          </p:nvCxnSpPr>
          <p:spPr>
            <a:xfrm>
              <a:off x="10297289" y="3924597"/>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0040" descr="CMSLegal_Shape_Line">
              <a:extLst>
                <a:ext uri="{FF2B5EF4-FFF2-40B4-BE49-F238E27FC236}">
                  <a16:creationId xmlns:a16="http://schemas.microsoft.com/office/drawing/2014/main" id="{B7920E36-78A1-A59C-78EC-42D70DEB147E}"/>
                </a:ext>
              </a:extLst>
            </p:cNvPr>
            <p:cNvCxnSpPr>
              <a:cxnSpLocks/>
            </p:cNvCxnSpPr>
            <p:nvPr/>
          </p:nvCxnSpPr>
          <p:spPr>
            <a:xfrm>
              <a:off x="10297289" y="3981689"/>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0" name="0040" descr="CMSLegal_Shape_Line">
              <a:extLst>
                <a:ext uri="{FF2B5EF4-FFF2-40B4-BE49-F238E27FC236}">
                  <a16:creationId xmlns:a16="http://schemas.microsoft.com/office/drawing/2014/main" id="{13BA53B3-BB71-265D-3ADC-0A97F649DEEC}"/>
                </a:ext>
              </a:extLst>
            </p:cNvPr>
            <p:cNvCxnSpPr>
              <a:cxnSpLocks/>
            </p:cNvCxnSpPr>
            <p:nvPr/>
          </p:nvCxnSpPr>
          <p:spPr>
            <a:xfrm>
              <a:off x="10297289" y="4036618"/>
              <a:ext cx="252000"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0040" descr="CMSLegal_Shape_Line">
              <a:extLst>
                <a:ext uri="{FF2B5EF4-FFF2-40B4-BE49-F238E27FC236}">
                  <a16:creationId xmlns:a16="http://schemas.microsoft.com/office/drawing/2014/main" id="{55D750EF-B9C8-5CAC-23AC-B14F066FF3F4}"/>
                </a:ext>
              </a:extLst>
            </p:cNvPr>
            <p:cNvCxnSpPr>
              <a:cxnSpLocks/>
            </p:cNvCxnSpPr>
            <p:nvPr/>
          </p:nvCxnSpPr>
          <p:spPr>
            <a:xfrm>
              <a:off x="10297289" y="4092282"/>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0040" descr="CMSLegal_Shape_Line">
              <a:extLst>
                <a:ext uri="{FF2B5EF4-FFF2-40B4-BE49-F238E27FC236}">
                  <a16:creationId xmlns:a16="http://schemas.microsoft.com/office/drawing/2014/main" id="{B3AEFBB1-FC93-51B1-F900-6D464939B32C}"/>
                </a:ext>
              </a:extLst>
            </p:cNvPr>
            <p:cNvCxnSpPr>
              <a:cxnSpLocks/>
            </p:cNvCxnSpPr>
            <p:nvPr/>
          </p:nvCxnSpPr>
          <p:spPr>
            <a:xfrm>
              <a:off x="10297289" y="4147211"/>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3" name="0040" descr="CMSLegal_Shape_Line">
              <a:extLst>
                <a:ext uri="{FF2B5EF4-FFF2-40B4-BE49-F238E27FC236}">
                  <a16:creationId xmlns:a16="http://schemas.microsoft.com/office/drawing/2014/main" id="{B84F454D-6D9D-99B7-57A9-BB162808FCA5}"/>
                </a:ext>
              </a:extLst>
            </p:cNvPr>
            <p:cNvCxnSpPr>
              <a:cxnSpLocks/>
            </p:cNvCxnSpPr>
            <p:nvPr/>
          </p:nvCxnSpPr>
          <p:spPr>
            <a:xfrm>
              <a:off x="10297289" y="4204303"/>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4" name="0040" descr="CMSLegal_Shape_Line">
              <a:extLst>
                <a:ext uri="{FF2B5EF4-FFF2-40B4-BE49-F238E27FC236}">
                  <a16:creationId xmlns:a16="http://schemas.microsoft.com/office/drawing/2014/main" id="{23A87688-043D-6B78-1980-78B706FC4BB7}"/>
                </a:ext>
              </a:extLst>
            </p:cNvPr>
            <p:cNvCxnSpPr>
              <a:cxnSpLocks/>
            </p:cNvCxnSpPr>
            <p:nvPr/>
          </p:nvCxnSpPr>
          <p:spPr>
            <a:xfrm>
              <a:off x="10297289" y="4259232"/>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5" name="0040" descr="CMSLegal_Shape_Line">
              <a:extLst>
                <a:ext uri="{FF2B5EF4-FFF2-40B4-BE49-F238E27FC236}">
                  <a16:creationId xmlns:a16="http://schemas.microsoft.com/office/drawing/2014/main" id="{16D9D515-3160-397C-9AE5-E639EC8CF6CF}"/>
                </a:ext>
              </a:extLst>
            </p:cNvPr>
            <p:cNvCxnSpPr>
              <a:cxnSpLocks/>
            </p:cNvCxnSpPr>
            <p:nvPr/>
          </p:nvCxnSpPr>
          <p:spPr>
            <a:xfrm>
              <a:off x="10297289" y="4317425"/>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6" name="0040" descr="CMSLegal_Shape_Line">
              <a:extLst>
                <a:ext uri="{FF2B5EF4-FFF2-40B4-BE49-F238E27FC236}">
                  <a16:creationId xmlns:a16="http://schemas.microsoft.com/office/drawing/2014/main" id="{10FDBC03-8560-40C2-12B7-FF7F198D9DCD}"/>
                </a:ext>
              </a:extLst>
            </p:cNvPr>
            <p:cNvCxnSpPr>
              <a:cxnSpLocks/>
            </p:cNvCxnSpPr>
            <p:nvPr/>
          </p:nvCxnSpPr>
          <p:spPr>
            <a:xfrm>
              <a:off x="10297289" y="4372354"/>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0040" descr="CMSLegal_Shape_Line">
              <a:extLst>
                <a:ext uri="{FF2B5EF4-FFF2-40B4-BE49-F238E27FC236}">
                  <a16:creationId xmlns:a16="http://schemas.microsoft.com/office/drawing/2014/main" id="{994E8365-2168-7E30-EA7C-CEE4DFD61B10}"/>
                </a:ext>
              </a:extLst>
            </p:cNvPr>
            <p:cNvCxnSpPr>
              <a:cxnSpLocks/>
            </p:cNvCxnSpPr>
            <p:nvPr/>
          </p:nvCxnSpPr>
          <p:spPr>
            <a:xfrm>
              <a:off x="10909311" y="3429000"/>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0040" descr="CMSLegal_Shape_Line">
              <a:extLst>
                <a:ext uri="{FF2B5EF4-FFF2-40B4-BE49-F238E27FC236}">
                  <a16:creationId xmlns:a16="http://schemas.microsoft.com/office/drawing/2014/main" id="{8E4131DE-E270-16D4-7F21-2C42BE591C94}"/>
                </a:ext>
              </a:extLst>
            </p:cNvPr>
            <p:cNvCxnSpPr>
              <a:cxnSpLocks/>
            </p:cNvCxnSpPr>
            <p:nvPr/>
          </p:nvCxnSpPr>
          <p:spPr>
            <a:xfrm>
              <a:off x="10909311" y="3483929"/>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0040" descr="CMSLegal_Shape_Line">
              <a:extLst>
                <a:ext uri="{FF2B5EF4-FFF2-40B4-BE49-F238E27FC236}">
                  <a16:creationId xmlns:a16="http://schemas.microsoft.com/office/drawing/2014/main" id="{44B816BA-CDBF-9187-F98D-CDC838D24B05}"/>
                </a:ext>
              </a:extLst>
            </p:cNvPr>
            <p:cNvCxnSpPr>
              <a:cxnSpLocks/>
            </p:cNvCxnSpPr>
            <p:nvPr/>
          </p:nvCxnSpPr>
          <p:spPr>
            <a:xfrm>
              <a:off x="10909311" y="3541021"/>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0" name="0040" descr="CMSLegal_Shape_Line">
              <a:extLst>
                <a:ext uri="{FF2B5EF4-FFF2-40B4-BE49-F238E27FC236}">
                  <a16:creationId xmlns:a16="http://schemas.microsoft.com/office/drawing/2014/main" id="{97EEAEDF-7A2F-5A99-885E-17C3B88F1781}"/>
                </a:ext>
              </a:extLst>
            </p:cNvPr>
            <p:cNvCxnSpPr>
              <a:cxnSpLocks/>
            </p:cNvCxnSpPr>
            <p:nvPr/>
          </p:nvCxnSpPr>
          <p:spPr>
            <a:xfrm>
              <a:off x="10909311" y="3595950"/>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1" name="0040" descr="CMSLegal_Shape_Line">
              <a:extLst>
                <a:ext uri="{FF2B5EF4-FFF2-40B4-BE49-F238E27FC236}">
                  <a16:creationId xmlns:a16="http://schemas.microsoft.com/office/drawing/2014/main" id="{6B68670A-CF98-A9FF-C8D3-95776C940196}"/>
                </a:ext>
              </a:extLst>
            </p:cNvPr>
            <p:cNvCxnSpPr>
              <a:cxnSpLocks/>
            </p:cNvCxnSpPr>
            <p:nvPr/>
          </p:nvCxnSpPr>
          <p:spPr>
            <a:xfrm>
              <a:off x="10909311" y="3651614"/>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0040" descr="CMSLegal_Shape_Line">
              <a:extLst>
                <a:ext uri="{FF2B5EF4-FFF2-40B4-BE49-F238E27FC236}">
                  <a16:creationId xmlns:a16="http://schemas.microsoft.com/office/drawing/2014/main" id="{2E9AA3B6-9944-2808-BEC8-7EE58D00B395}"/>
                </a:ext>
              </a:extLst>
            </p:cNvPr>
            <p:cNvCxnSpPr>
              <a:cxnSpLocks/>
            </p:cNvCxnSpPr>
            <p:nvPr/>
          </p:nvCxnSpPr>
          <p:spPr>
            <a:xfrm>
              <a:off x="10909311" y="3706543"/>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3" name="0040" descr="CMSLegal_Shape_Line">
              <a:extLst>
                <a:ext uri="{FF2B5EF4-FFF2-40B4-BE49-F238E27FC236}">
                  <a16:creationId xmlns:a16="http://schemas.microsoft.com/office/drawing/2014/main" id="{AC706E87-95B1-9474-8657-6C1CBA3AF2B9}"/>
                </a:ext>
              </a:extLst>
            </p:cNvPr>
            <p:cNvCxnSpPr>
              <a:cxnSpLocks/>
            </p:cNvCxnSpPr>
            <p:nvPr/>
          </p:nvCxnSpPr>
          <p:spPr>
            <a:xfrm>
              <a:off x="10909311" y="3763635"/>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4" name="0040" descr="CMSLegal_Shape_Line">
              <a:extLst>
                <a:ext uri="{FF2B5EF4-FFF2-40B4-BE49-F238E27FC236}">
                  <a16:creationId xmlns:a16="http://schemas.microsoft.com/office/drawing/2014/main" id="{1C9C7BD7-2B5F-F68C-C14B-2468F0FA7964}"/>
                </a:ext>
              </a:extLst>
            </p:cNvPr>
            <p:cNvCxnSpPr>
              <a:cxnSpLocks/>
            </p:cNvCxnSpPr>
            <p:nvPr/>
          </p:nvCxnSpPr>
          <p:spPr>
            <a:xfrm>
              <a:off x="10909311" y="3818564"/>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0040" descr="CMSLegal_Shape_Line">
              <a:extLst>
                <a:ext uri="{FF2B5EF4-FFF2-40B4-BE49-F238E27FC236}">
                  <a16:creationId xmlns:a16="http://schemas.microsoft.com/office/drawing/2014/main" id="{DD3574EB-B49F-AB51-25D0-4C2324EDB373}"/>
                </a:ext>
              </a:extLst>
            </p:cNvPr>
            <p:cNvCxnSpPr>
              <a:cxnSpLocks/>
            </p:cNvCxnSpPr>
            <p:nvPr/>
          </p:nvCxnSpPr>
          <p:spPr>
            <a:xfrm>
              <a:off x="10909311" y="3869668"/>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6" name="0040" descr="CMSLegal_Shape_Line">
              <a:extLst>
                <a:ext uri="{FF2B5EF4-FFF2-40B4-BE49-F238E27FC236}">
                  <a16:creationId xmlns:a16="http://schemas.microsoft.com/office/drawing/2014/main" id="{DC121F2C-1AEC-B17F-2AD5-352EAD769186}"/>
                </a:ext>
              </a:extLst>
            </p:cNvPr>
            <p:cNvCxnSpPr>
              <a:cxnSpLocks/>
            </p:cNvCxnSpPr>
            <p:nvPr/>
          </p:nvCxnSpPr>
          <p:spPr>
            <a:xfrm>
              <a:off x="10909311" y="3924597"/>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7" name="0040" descr="CMSLegal_Shape_Line">
              <a:extLst>
                <a:ext uri="{FF2B5EF4-FFF2-40B4-BE49-F238E27FC236}">
                  <a16:creationId xmlns:a16="http://schemas.microsoft.com/office/drawing/2014/main" id="{9505ACD6-06E6-3BCE-716E-E2BF4A22B748}"/>
                </a:ext>
              </a:extLst>
            </p:cNvPr>
            <p:cNvCxnSpPr>
              <a:cxnSpLocks/>
            </p:cNvCxnSpPr>
            <p:nvPr/>
          </p:nvCxnSpPr>
          <p:spPr>
            <a:xfrm>
              <a:off x="10909311" y="3981689"/>
              <a:ext cx="505503"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8" name="0040" descr="CMSLegal_Shape_Line">
              <a:extLst>
                <a:ext uri="{FF2B5EF4-FFF2-40B4-BE49-F238E27FC236}">
                  <a16:creationId xmlns:a16="http://schemas.microsoft.com/office/drawing/2014/main" id="{170ADFE6-9D18-015B-63A1-E6DB593D850E}"/>
                </a:ext>
              </a:extLst>
            </p:cNvPr>
            <p:cNvCxnSpPr>
              <a:cxnSpLocks/>
            </p:cNvCxnSpPr>
            <p:nvPr/>
          </p:nvCxnSpPr>
          <p:spPr>
            <a:xfrm>
              <a:off x="10909311" y="4036618"/>
              <a:ext cx="504000"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9" name="0040" descr="CMSLegal_Shape_Line">
              <a:extLst>
                <a:ext uri="{FF2B5EF4-FFF2-40B4-BE49-F238E27FC236}">
                  <a16:creationId xmlns:a16="http://schemas.microsoft.com/office/drawing/2014/main" id="{3352F41E-3958-12A5-ACB7-E4BE956016D5}"/>
                </a:ext>
              </a:extLst>
            </p:cNvPr>
            <p:cNvCxnSpPr>
              <a:cxnSpLocks/>
            </p:cNvCxnSpPr>
            <p:nvPr/>
          </p:nvCxnSpPr>
          <p:spPr>
            <a:xfrm>
              <a:off x="10909311" y="4092282"/>
              <a:ext cx="468000"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0" name="0040" descr="CMSLegal_Shape_Line">
              <a:extLst>
                <a:ext uri="{FF2B5EF4-FFF2-40B4-BE49-F238E27FC236}">
                  <a16:creationId xmlns:a16="http://schemas.microsoft.com/office/drawing/2014/main" id="{069C08E9-F910-4DB7-0049-D2F3615D8A93}"/>
                </a:ext>
              </a:extLst>
            </p:cNvPr>
            <p:cNvCxnSpPr>
              <a:cxnSpLocks/>
            </p:cNvCxnSpPr>
            <p:nvPr/>
          </p:nvCxnSpPr>
          <p:spPr>
            <a:xfrm>
              <a:off x="10909311" y="4147211"/>
              <a:ext cx="432000"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1" name="0040" descr="CMSLegal_Shape_Line">
              <a:extLst>
                <a:ext uri="{FF2B5EF4-FFF2-40B4-BE49-F238E27FC236}">
                  <a16:creationId xmlns:a16="http://schemas.microsoft.com/office/drawing/2014/main" id="{C7EF6F32-3394-F1B3-C8AB-CB7E70B1FB58}"/>
                </a:ext>
              </a:extLst>
            </p:cNvPr>
            <p:cNvCxnSpPr>
              <a:cxnSpLocks/>
            </p:cNvCxnSpPr>
            <p:nvPr/>
          </p:nvCxnSpPr>
          <p:spPr>
            <a:xfrm>
              <a:off x="10909311" y="4204303"/>
              <a:ext cx="396000"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2" name="0040" descr="CMSLegal_Shape_Line">
              <a:extLst>
                <a:ext uri="{FF2B5EF4-FFF2-40B4-BE49-F238E27FC236}">
                  <a16:creationId xmlns:a16="http://schemas.microsoft.com/office/drawing/2014/main" id="{B148E6D0-FFFA-E62C-B941-B3F7F706FBC2}"/>
                </a:ext>
              </a:extLst>
            </p:cNvPr>
            <p:cNvCxnSpPr>
              <a:cxnSpLocks/>
            </p:cNvCxnSpPr>
            <p:nvPr/>
          </p:nvCxnSpPr>
          <p:spPr>
            <a:xfrm>
              <a:off x="10909311" y="4259232"/>
              <a:ext cx="360000"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3" name="0040" descr="CMSLegal_Shape_Line">
              <a:extLst>
                <a:ext uri="{FF2B5EF4-FFF2-40B4-BE49-F238E27FC236}">
                  <a16:creationId xmlns:a16="http://schemas.microsoft.com/office/drawing/2014/main" id="{F46CADB7-5481-90DE-38EB-7239FB663A34}"/>
                </a:ext>
              </a:extLst>
            </p:cNvPr>
            <p:cNvCxnSpPr>
              <a:cxnSpLocks/>
            </p:cNvCxnSpPr>
            <p:nvPr/>
          </p:nvCxnSpPr>
          <p:spPr>
            <a:xfrm>
              <a:off x="10909311" y="4317425"/>
              <a:ext cx="324000"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4" name="0040" descr="CMSLegal_Shape_Line">
              <a:extLst>
                <a:ext uri="{FF2B5EF4-FFF2-40B4-BE49-F238E27FC236}">
                  <a16:creationId xmlns:a16="http://schemas.microsoft.com/office/drawing/2014/main" id="{DDF07C74-D152-DA6A-9A2F-0CF164E54AB9}"/>
                </a:ext>
              </a:extLst>
            </p:cNvPr>
            <p:cNvCxnSpPr>
              <a:cxnSpLocks/>
            </p:cNvCxnSpPr>
            <p:nvPr/>
          </p:nvCxnSpPr>
          <p:spPr>
            <a:xfrm>
              <a:off x="10909311" y="4372354"/>
              <a:ext cx="324000" cy="0"/>
            </a:xfrm>
            <a:prstGeom prst="line">
              <a:avLst/>
            </a:prstGeom>
            <a:grpFill/>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 Placeholder 4">
            <a:extLst>
              <a:ext uri="{FF2B5EF4-FFF2-40B4-BE49-F238E27FC236}">
                <a16:creationId xmlns:a16="http://schemas.microsoft.com/office/drawing/2014/main" id="{E5C102AC-C810-E6DA-0A19-DE10B91FAE23}"/>
              </a:ext>
            </a:extLst>
          </p:cNvPr>
          <p:cNvSpPr txBox="1">
            <a:spLocks/>
          </p:cNvSpPr>
          <p:nvPr/>
        </p:nvSpPr>
        <p:spPr>
          <a:xfrm>
            <a:off x="10047365" y="4778015"/>
            <a:ext cx="1388966" cy="349735"/>
          </a:xfrm>
          <a:prstGeom prst="rect">
            <a:avLst/>
          </a:prstGeom>
        </p:spPr>
        <p:txBody>
          <a:bodyPr lIns="0" tIns="0" rIns="0" bIns="0"/>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r>
              <a:rPr lang="en-GB" sz="1600" b="1" dirty="0">
                <a:solidFill>
                  <a:srgbClr val="C00000"/>
                </a:solidFill>
              </a:rPr>
              <a:t>Statute book</a:t>
            </a:r>
            <a:endParaRPr lang="en-GB" sz="1600" dirty="0">
              <a:solidFill>
                <a:srgbClr val="C00000"/>
              </a:solidFill>
            </a:endParaRPr>
          </a:p>
        </p:txBody>
      </p:sp>
      <p:pic>
        <p:nvPicPr>
          <p:cNvPr id="10" name="Picture 9">
            <a:extLst>
              <a:ext uri="{FF2B5EF4-FFF2-40B4-BE49-F238E27FC236}">
                <a16:creationId xmlns:a16="http://schemas.microsoft.com/office/drawing/2014/main" id="{FD149059-EB53-3029-B4FE-85DAF6F45A21}"/>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1648770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83376-3AFE-8558-F199-BDF51DA98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D4B4E-59EC-A392-64E8-7BA012A52353}"/>
              </a:ext>
            </a:extLst>
          </p:cNvPr>
          <p:cNvSpPr>
            <a:spLocks noGrp="1"/>
          </p:cNvSpPr>
          <p:nvPr>
            <p:ph type="title"/>
          </p:nvPr>
        </p:nvSpPr>
        <p:spPr>
          <a:xfrm>
            <a:off x="1475118" y="546616"/>
            <a:ext cx="8816196" cy="1231106"/>
          </a:xfrm>
        </p:spPr>
        <p:txBody>
          <a:bodyPr/>
          <a:lstStyle/>
          <a:p>
            <a:pPr algn="ctr"/>
            <a:r>
              <a:rPr lang="en-US" sz="4000" b="1" dirty="0"/>
              <a:t>Repeated enfranchisement and extension claims</a:t>
            </a:r>
          </a:p>
        </p:txBody>
      </p:sp>
      <p:sp>
        <p:nvSpPr>
          <p:cNvPr id="3" name="Text Placeholder 2">
            <a:extLst>
              <a:ext uri="{FF2B5EF4-FFF2-40B4-BE49-F238E27FC236}">
                <a16:creationId xmlns:a16="http://schemas.microsoft.com/office/drawing/2014/main" id="{85C29520-D0AD-2062-C4D6-DE6829547E70}"/>
              </a:ext>
            </a:extLst>
          </p:cNvPr>
          <p:cNvSpPr>
            <a:spLocks noGrp="1"/>
          </p:cNvSpPr>
          <p:nvPr>
            <p:ph type="body" idx="1"/>
          </p:nvPr>
        </p:nvSpPr>
        <p:spPr>
          <a:xfrm>
            <a:off x="1562098" y="1752600"/>
            <a:ext cx="9067801" cy="4739759"/>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1967 Act</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Prohibition of further claim for 12m after voluntary withdrawal abolished</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Prohibition on further lease extension abolished – presumably to allow lessees who have already extended to take advantage of the proposed 990 years extensions</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Power of court to award compensation where an unsuccessful claim notice was not given in good faith or based on a </a:t>
            </a:r>
            <a:r>
              <a:rPr lang="en-US" sz="2400" dirty="0" err="1">
                <a:latin typeface="Arial" panose="020B0604020202020204" pitchFamily="34" charset="0"/>
                <a:cs typeface="Arial" panose="020B0604020202020204" pitchFamily="34" charset="0"/>
              </a:rPr>
              <a:t>misrep</a:t>
            </a:r>
            <a:r>
              <a:rPr lang="en-US" sz="2400" dirty="0">
                <a:latin typeface="Arial" panose="020B0604020202020204" pitchFamily="34" charset="0"/>
                <a:cs typeface="Arial" panose="020B0604020202020204" pitchFamily="34" charset="0"/>
              </a:rPr>
              <a:t> abolished</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Ancillary power to the above to ban giving of further notice for 5 years abolished</a:t>
            </a: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89347" lvl="1" algn="just" rtl="0">
              <a:buClr>
                <a:srgbClr val="7E131E"/>
              </a:buClr>
              <a:buSzPct val="120000"/>
            </a:pPr>
            <a:endParaRPr lang="en-GB" sz="20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0170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148F5-3D06-3FF8-4772-C090D3721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D8EFB-5F51-7269-915A-588DAC51E118}"/>
              </a:ext>
            </a:extLst>
          </p:cNvPr>
          <p:cNvSpPr>
            <a:spLocks noGrp="1"/>
          </p:cNvSpPr>
          <p:nvPr>
            <p:ph type="title"/>
          </p:nvPr>
        </p:nvSpPr>
        <p:spPr>
          <a:xfrm>
            <a:off x="1475118" y="546616"/>
            <a:ext cx="8816196" cy="1231106"/>
          </a:xfrm>
        </p:spPr>
        <p:txBody>
          <a:bodyPr/>
          <a:lstStyle/>
          <a:p>
            <a:pPr algn="ctr"/>
            <a:r>
              <a:rPr lang="en-US" sz="4000" b="1" dirty="0"/>
              <a:t>Repeated enfranchisement and extension claims</a:t>
            </a:r>
          </a:p>
        </p:txBody>
      </p:sp>
      <p:sp>
        <p:nvSpPr>
          <p:cNvPr id="3" name="Text Placeholder 2">
            <a:extLst>
              <a:ext uri="{FF2B5EF4-FFF2-40B4-BE49-F238E27FC236}">
                <a16:creationId xmlns:a16="http://schemas.microsoft.com/office/drawing/2014/main" id="{EFADC5B2-1852-CB25-9745-3101DD82731F}"/>
              </a:ext>
            </a:extLst>
          </p:cNvPr>
          <p:cNvSpPr>
            <a:spLocks noGrp="1"/>
          </p:cNvSpPr>
          <p:nvPr>
            <p:ph type="body" idx="1"/>
          </p:nvPr>
        </p:nvSpPr>
        <p:spPr>
          <a:xfrm>
            <a:off x="1562098" y="1752600"/>
            <a:ext cx="9067801" cy="2154436"/>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1993 Act </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Prohibition of further claim for 12m after voluntary or deemed withdrawal of CE or LE claim abolished</a:t>
            </a:r>
          </a:p>
          <a:p>
            <a:pPr lvl="1" algn="just"/>
            <a:endParaRPr lang="en-U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89347" lvl="1" algn="just" rtl="0">
              <a:buClr>
                <a:srgbClr val="7E131E"/>
              </a:buClr>
              <a:buSzPct val="120000"/>
            </a:pPr>
            <a:endParaRPr lang="en-GB" sz="20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87512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FC61D-1041-50AD-C3FF-31AECA86C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1CEF2-9583-38A8-FC86-9EA38DDB80E4}"/>
              </a:ext>
            </a:extLst>
          </p:cNvPr>
          <p:cNvSpPr>
            <a:spLocks noGrp="1"/>
          </p:cNvSpPr>
          <p:nvPr>
            <p:ph type="title"/>
          </p:nvPr>
        </p:nvSpPr>
        <p:spPr>
          <a:xfrm>
            <a:off x="1475118" y="546616"/>
            <a:ext cx="8816196" cy="1231106"/>
          </a:xfrm>
        </p:spPr>
        <p:txBody>
          <a:bodyPr/>
          <a:lstStyle/>
          <a:p>
            <a:pPr algn="ctr"/>
            <a:r>
              <a:rPr lang="en-US" sz="4000" b="1" dirty="0"/>
              <a:t>Change of non-residential limit on collective enfranchisement claims</a:t>
            </a:r>
          </a:p>
        </p:txBody>
      </p:sp>
      <p:sp>
        <p:nvSpPr>
          <p:cNvPr id="3" name="Text Placeholder 2">
            <a:extLst>
              <a:ext uri="{FF2B5EF4-FFF2-40B4-BE49-F238E27FC236}">
                <a16:creationId xmlns:a16="http://schemas.microsoft.com/office/drawing/2014/main" id="{31FAC53D-1627-29BC-A59E-3B35EBBBBF4E}"/>
              </a:ext>
            </a:extLst>
          </p:cNvPr>
          <p:cNvSpPr>
            <a:spLocks noGrp="1"/>
          </p:cNvSpPr>
          <p:nvPr>
            <p:ph type="body" idx="1"/>
          </p:nvPr>
        </p:nvSpPr>
        <p:spPr>
          <a:xfrm>
            <a:off x="1562098" y="1752600"/>
            <a:ext cx="9067801" cy="2523768"/>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1993 Act </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In section 4(1)(b) of the LRHUDA 1993 (non-residential limit on collective enfranchisement claims), for “25 per cent.” substitute “50%”.</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So only building with &gt;50% non-residential will be excluded </a:t>
            </a: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89347" lvl="1" algn="just" rtl="0">
              <a:buClr>
                <a:srgbClr val="7E131E"/>
              </a:buClr>
              <a:buSzPct val="120000"/>
            </a:pPr>
            <a:endParaRPr lang="en-GB" sz="20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0687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2B3D2-7A56-9870-46B9-43A90D530D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01A27-5AB8-4A16-3630-B1165304A255}"/>
              </a:ext>
            </a:extLst>
          </p:cNvPr>
          <p:cNvSpPr>
            <a:spLocks noGrp="1"/>
          </p:cNvSpPr>
          <p:nvPr>
            <p:ph type="title"/>
          </p:nvPr>
        </p:nvSpPr>
        <p:spPr>
          <a:xfrm>
            <a:off x="1475118" y="546616"/>
            <a:ext cx="8816196" cy="1231106"/>
          </a:xfrm>
        </p:spPr>
        <p:txBody>
          <a:bodyPr/>
          <a:lstStyle/>
          <a:p>
            <a:pPr algn="ctr"/>
            <a:r>
              <a:rPr lang="en-US" sz="4000" dirty="0"/>
              <a:t>Eligibility for enfranchisement and extension: </a:t>
            </a:r>
            <a:r>
              <a:rPr lang="en-US" sz="4000" b="1" dirty="0"/>
              <a:t>Redevelopment</a:t>
            </a:r>
          </a:p>
        </p:txBody>
      </p:sp>
      <p:sp>
        <p:nvSpPr>
          <p:cNvPr id="3" name="Text Placeholder 2">
            <a:extLst>
              <a:ext uri="{FF2B5EF4-FFF2-40B4-BE49-F238E27FC236}">
                <a16:creationId xmlns:a16="http://schemas.microsoft.com/office/drawing/2014/main" id="{E83D9CC2-6590-776F-1439-12AC83A5DE38}"/>
              </a:ext>
            </a:extLst>
          </p:cNvPr>
          <p:cNvSpPr>
            <a:spLocks noGrp="1"/>
          </p:cNvSpPr>
          <p:nvPr>
            <p:ph type="body" idx="1"/>
          </p:nvPr>
        </p:nvSpPr>
        <p:spPr>
          <a:xfrm>
            <a:off x="5357004" y="2018580"/>
            <a:ext cx="5272895" cy="4019911"/>
          </a:xfrm>
        </p:spPr>
        <p:txBody>
          <a:bodyPr/>
          <a:lstStyle/>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Bill proposes to abolish in both Acts the right of a landlord to defend a lease extension or collective enfranchisement claim on grounds of redevelopment</a:t>
            </a: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Where a lease is extended, landlords continue to have (modified) statutory break rights </a:t>
            </a: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89347" lvl="1" algn="just" rtl="0">
              <a:buClr>
                <a:srgbClr val="7E131E"/>
              </a:buClr>
              <a:buSzPct val="120000"/>
            </a:pPr>
            <a:endParaRPr lang="en-GB" sz="2000" kern="1200" dirty="0">
              <a:solidFill>
                <a:schemeClr val="tx1"/>
              </a:solidFill>
              <a:latin typeface="Arial" panose="020B0604020202020204" pitchFamily="34" charset="0"/>
              <a:cs typeface="Arial" panose="020B0604020202020204" pitchFamily="34" charset="0"/>
            </a:endParaRPr>
          </a:p>
        </p:txBody>
      </p:sp>
      <p:pic>
        <p:nvPicPr>
          <p:cNvPr id="2050" name="Picture 2" descr="A construction site in the style of a painting by Oswald Perot. Image 3 of 4">
            <a:extLst>
              <a:ext uri="{FF2B5EF4-FFF2-40B4-BE49-F238E27FC236}">
                <a16:creationId xmlns:a16="http://schemas.microsoft.com/office/drawing/2014/main" id="{8F34DEF6-F2C4-9309-0CA9-6059362D2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53" y="1777722"/>
            <a:ext cx="4886325"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0081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1FBD1-3C56-64DB-585C-5E24E5830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EA44A-1B29-9943-74B5-DB948FA29DFC}"/>
              </a:ext>
            </a:extLst>
          </p:cNvPr>
          <p:cNvSpPr>
            <a:spLocks noGrp="1"/>
          </p:cNvSpPr>
          <p:nvPr>
            <p:ph type="title"/>
          </p:nvPr>
        </p:nvSpPr>
        <p:spPr>
          <a:xfrm>
            <a:off x="1475118" y="546616"/>
            <a:ext cx="8816196" cy="1231106"/>
          </a:xfrm>
        </p:spPr>
        <p:txBody>
          <a:bodyPr/>
          <a:lstStyle/>
          <a:p>
            <a:pPr algn="ctr"/>
            <a:r>
              <a:rPr lang="en-US" sz="4000" dirty="0"/>
              <a:t>Eligibility for enfranchisement and extension: </a:t>
            </a:r>
            <a:r>
              <a:rPr lang="en-US" sz="4000" b="1" dirty="0"/>
              <a:t>specific cases</a:t>
            </a:r>
          </a:p>
        </p:txBody>
      </p:sp>
      <p:sp>
        <p:nvSpPr>
          <p:cNvPr id="3" name="Text Placeholder 2">
            <a:extLst>
              <a:ext uri="{FF2B5EF4-FFF2-40B4-BE49-F238E27FC236}">
                <a16:creationId xmlns:a16="http://schemas.microsoft.com/office/drawing/2014/main" id="{34A12A21-6B86-7CE9-EF58-68821173A86C}"/>
              </a:ext>
            </a:extLst>
          </p:cNvPr>
          <p:cNvSpPr>
            <a:spLocks noGrp="1"/>
          </p:cNvSpPr>
          <p:nvPr>
            <p:ph type="body" idx="1"/>
          </p:nvPr>
        </p:nvSpPr>
        <p:spPr>
          <a:xfrm>
            <a:off x="1562098" y="1752600"/>
            <a:ext cx="9067801" cy="4001095"/>
          </a:xfrm>
        </p:spPr>
        <p:txBody>
          <a:bodyPr/>
          <a:lstStyle/>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Bill proposes to abolish:</a:t>
            </a:r>
          </a:p>
          <a:p>
            <a:pPr marL="1257300" lvl="2"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In the 1967 Act the right to defeat a freehold acquisition or lease extension claim for the purposes of retaking possession of the property for personal use;</a:t>
            </a:r>
          </a:p>
          <a:p>
            <a:pPr marL="1257300" lvl="2"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In both Act limitations that prevent a sublessee from claiming a lease extension if their sub-lease was granted by an intermediate leaseholder out of a lease that had been extended under the relevant Act.</a:t>
            </a:r>
          </a:p>
          <a:p>
            <a:pPr marL="1257300" lvl="2"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2" algn="just"/>
            <a:endParaRPr lang="en-GB" sz="20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0905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382ED-05BB-EB35-3F2E-FA3571447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B3576-2187-DC7F-0463-ACEB9B31743B}"/>
              </a:ext>
            </a:extLst>
          </p:cNvPr>
          <p:cNvSpPr>
            <a:spLocks noGrp="1"/>
          </p:cNvSpPr>
          <p:nvPr>
            <p:ph type="title"/>
          </p:nvPr>
        </p:nvSpPr>
        <p:spPr>
          <a:xfrm>
            <a:off x="1475118" y="546616"/>
            <a:ext cx="8816196" cy="1231106"/>
          </a:xfrm>
        </p:spPr>
        <p:txBody>
          <a:bodyPr/>
          <a:lstStyle/>
          <a:p>
            <a:pPr algn="ctr"/>
            <a:r>
              <a:rPr lang="en-US" sz="4000" b="1" dirty="0"/>
              <a:t>Eligibility for enfranchisement and extension: </a:t>
            </a:r>
            <a:r>
              <a:rPr lang="en-US" sz="4000" dirty="0">
                <a:latin typeface="Arial" panose="020B0604020202020204" pitchFamily="34" charset="0"/>
                <a:cs typeface="Arial" panose="020B0604020202020204" pitchFamily="34" charset="0"/>
              </a:rPr>
              <a:t>community-led housing</a:t>
            </a:r>
            <a:endParaRPr lang="en-US" sz="4000" b="1" dirty="0"/>
          </a:p>
        </p:txBody>
      </p:sp>
      <p:sp>
        <p:nvSpPr>
          <p:cNvPr id="3" name="Text Placeholder 2">
            <a:extLst>
              <a:ext uri="{FF2B5EF4-FFF2-40B4-BE49-F238E27FC236}">
                <a16:creationId xmlns:a16="http://schemas.microsoft.com/office/drawing/2014/main" id="{5ABB5064-7440-6721-1518-3381902B71FB}"/>
              </a:ext>
            </a:extLst>
          </p:cNvPr>
          <p:cNvSpPr>
            <a:spLocks noGrp="1"/>
          </p:cNvSpPr>
          <p:nvPr>
            <p:ph type="body" idx="1"/>
          </p:nvPr>
        </p:nvSpPr>
        <p:spPr>
          <a:xfrm>
            <a:off x="6096000" y="1913561"/>
            <a:ext cx="5770652" cy="4487239"/>
          </a:xfrm>
        </p:spPr>
        <p:txBody>
          <a:bodyPr/>
          <a:lstStyle/>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lgn="ctr"/>
            <a:r>
              <a:rPr lang="en-US" sz="2400" dirty="0">
                <a:latin typeface="Arial" panose="020B0604020202020204" pitchFamily="34" charset="0"/>
                <a:cs typeface="Arial" panose="020B0604020202020204" pitchFamily="34" charset="0"/>
              </a:rPr>
              <a:t>Bill narrows eligibility in one case, as a  result of amendments to the original Bill it is proposed to exempt community land trusts, a form of community-led housing, from freehold acquisition (but not lease extensions)</a:t>
            </a: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2" algn="just"/>
            <a:endParaRPr lang="en-GB" sz="2000" kern="1200"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F4FF1AC-391B-A5BB-229C-D50E999518B5}"/>
              </a:ext>
            </a:extLst>
          </p:cNvPr>
          <p:cNvPicPr>
            <a:picLocks noChangeAspect="1"/>
          </p:cNvPicPr>
          <p:nvPr/>
        </p:nvPicPr>
        <p:blipFill>
          <a:blip r:embed="rId3"/>
          <a:stretch>
            <a:fillRect/>
          </a:stretch>
        </p:blipFill>
        <p:spPr>
          <a:xfrm>
            <a:off x="879701" y="1913561"/>
            <a:ext cx="5216299" cy="4894375"/>
          </a:xfrm>
          <a:prstGeom prst="rect">
            <a:avLst/>
          </a:prstGeom>
        </p:spPr>
      </p:pic>
    </p:spTree>
    <p:extLst>
      <p:ext uri="{BB962C8B-B14F-4D97-AF65-F5344CB8AC3E}">
        <p14:creationId xmlns:p14="http://schemas.microsoft.com/office/powerpoint/2010/main" val="10603404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2F82D-110D-9C00-F233-EC5EBB08F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5C2BE-1999-F2CF-A00A-3AB6BBD35C57}"/>
              </a:ext>
            </a:extLst>
          </p:cNvPr>
          <p:cNvSpPr>
            <a:spLocks noGrp="1"/>
          </p:cNvSpPr>
          <p:nvPr>
            <p:ph type="title"/>
          </p:nvPr>
        </p:nvSpPr>
        <p:spPr>
          <a:xfrm>
            <a:off x="1475118" y="546616"/>
            <a:ext cx="8816196" cy="1231106"/>
          </a:xfrm>
        </p:spPr>
        <p:txBody>
          <a:bodyPr/>
          <a:lstStyle/>
          <a:p>
            <a:pPr algn="ctr"/>
            <a:r>
              <a:rPr lang="en-US" sz="4000" b="1" dirty="0"/>
              <a:t>Eligibility for enfranchisement and extension: National Trust</a:t>
            </a:r>
          </a:p>
        </p:txBody>
      </p:sp>
      <p:graphicFrame>
        <p:nvGraphicFramePr>
          <p:cNvPr id="7" name="Diagram 6">
            <a:extLst>
              <a:ext uri="{FF2B5EF4-FFF2-40B4-BE49-F238E27FC236}">
                <a16:creationId xmlns:a16="http://schemas.microsoft.com/office/drawing/2014/main" id="{C1920DA2-9276-A6B6-BBD2-49C279699F84}"/>
              </a:ext>
            </a:extLst>
          </p:cNvPr>
          <p:cNvGraphicFramePr/>
          <p:nvPr>
            <p:extLst>
              <p:ext uri="{D42A27DB-BD31-4B8C-83A1-F6EECF244321}">
                <p14:modId xmlns:p14="http://schemas.microsoft.com/office/powerpoint/2010/main" val="1619810644"/>
              </p:ext>
            </p:extLst>
          </p:nvPr>
        </p:nvGraphicFramePr>
        <p:xfrm>
          <a:off x="5250521" y="1635413"/>
          <a:ext cx="6698324" cy="5222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4D559C51-AE96-83DE-D793-426E444E5ECC}"/>
              </a:ext>
            </a:extLst>
          </p:cNvPr>
          <p:cNvPicPr>
            <a:picLocks noChangeAspect="1"/>
          </p:cNvPicPr>
          <p:nvPr/>
        </p:nvPicPr>
        <p:blipFill>
          <a:blip r:embed="rId8"/>
          <a:stretch>
            <a:fillRect/>
          </a:stretch>
        </p:blipFill>
        <p:spPr>
          <a:xfrm>
            <a:off x="243155" y="1777722"/>
            <a:ext cx="4983866" cy="4983866"/>
          </a:xfrm>
          <a:prstGeom prst="rect">
            <a:avLst/>
          </a:prstGeom>
        </p:spPr>
      </p:pic>
    </p:spTree>
    <p:extLst>
      <p:ext uri="{BB962C8B-B14F-4D97-AF65-F5344CB8AC3E}">
        <p14:creationId xmlns:p14="http://schemas.microsoft.com/office/powerpoint/2010/main" val="14466609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87C66-199E-FA6E-30D4-59339A4F8855}"/>
            </a:ext>
          </a:extLst>
        </p:cNvPr>
        <p:cNvGrpSpPr/>
        <p:nvPr/>
      </p:nvGrpSpPr>
      <p:grpSpPr>
        <a:xfrm>
          <a:off x="0" y="0"/>
          <a:ext cx="0" cy="0"/>
          <a:chOff x="0" y="0"/>
          <a:chExt cx="0" cy="0"/>
        </a:xfrm>
      </p:grpSpPr>
      <p:sp>
        <p:nvSpPr>
          <p:cNvPr id="7" name="object 5">
            <a:extLst>
              <a:ext uri="{FF2B5EF4-FFF2-40B4-BE49-F238E27FC236}">
                <a16:creationId xmlns:a16="http://schemas.microsoft.com/office/drawing/2014/main" id="{D720D750-4FB8-125B-E0BE-7AC7713A24E1}"/>
              </a:ext>
            </a:extLst>
          </p:cNvPr>
          <p:cNvSpPr/>
          <p:nvPr/>
        </p:nvSpPr>
        <p:spPr>
          <a:xfrm>
            <a:off x="1104900" y="626049"/>
            <a:ext cx="9982200" cy="3182022"/>
          </a:xfrm>
          <a:prstGeom prst="rect">
            <a:avLst/>
          </a:prstGeom>
          <a:blipFill>
            <a:blip r:embed="rId3" cstate="print"/>
            <a:stretch>
              <a:fillRect/>
            </a:stretch>
          </a:blipFill>
        </p:spPr>
        <p:txBody>
          <a:bodyPr wrap="square" lIns="0" tIns="0" rIns="0" bIns="0" rtlCol="0"/>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Changes to </a:t>
            </a:r>
            <a:br>
              <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Acquisition of Intermediate Leases</a:t>
            </a: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2817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99A26-B8B1-4FD5-636D-941B597DF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C3A59-C52E-A9D0-E679-84CDB0134155}"/>
              </a:ext>
            </a:extLst>
          </p:cNvPr>
          <p:cNvSpPr>
            <a:spLocks noGrp="1"/>
          </p:cNvSpPr>
          <p:nvPr>
            <p:ph type="title"/>
          </p:nvPr>
        </p:nvSpPr>
        <p:spPr>
          <a:xfrm>
            <a:off x="1475118" y="546616"/>
            <a:ext cx="8816196" cy="1231106"/>
          </a:xfrm>
        </p:spPr>
        <p:txBody>
          <a:bodyPr/>
          <a:lstStyle/>
          <a:p>
            <a:pPr algn="ctr"/>
            <a:r>
              <a:rPr lang="en-US" sz="4000" b="1" dirty="0"/>
              <a:t>Acquisition of intermediate interests in collective enfranchisement (s.30)</a:t>
            </a:r>
          </a:p>
        </p:txBody>
      </p:sp>
      <p:sp>
        <p:nvSpPr>
          <p:cNvPr id="3" name="Text Placeholder 2">
            <a:extLst>
              <a:ext uri="{FF2B5EF4-FFF2-40B4-BE49-F238E27FC236}">
                <a16:creationId xmlns:a16="http://schemas.microsoft.com/office/drawing/2014/main" id="{1B3EBCB1-3C50-3532-B303-3C6E4ADEA07E}"/>
              </a:ext>
            </a:extLst>
          </p:cNvPr>
          <p:cNvSpPr>
            <a:spLocks noGrp="1"/>
          </p:cNvSpPr>
          <p:nvPr>
            <p:ph type="body" idx="1"/>
          </p:nvPr>
        </p:nvSpPr>
        <p:spPr>
          <a:xfrm>
            <a:off x="1562098" y="1752600"/>
            <a:ext cx="9067801" cy="3262432"/>
          </a:xfrm>
        </p:spPr>
        <p:txBody>
          <a:bodyPr/>
          <a:lstStyle/>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replaces s.2 LRHUDA 1993 with a new Schedule (Schedule A1) which governs the acquisition of leases and parts of leases during a collective enfranchisement.</a:t>
            </a: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Schedule preserves the existing position that the NP is obliged to acquire some ILs and may acquire others at its discretion</a:t>
            </a: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2" algn="just"/>
            <a:endParaRPr lang="en-GB" sz="20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0183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68863-EBF9-CAC1-0CCE-9D1466F6C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7ADC8-5A37-55AE-0D1C-E5CDF939146E}"/>
              </a:ext>
            </a:extLst>
          </p:cNvPr>
          <p:cNvSpPr>
            <a:spLocks noGrp="1"/>
          </p:cNvSpPr>
          <p:nvPr>
            <p:ph type="title"/>
          </p:nvPr>
        </p:nvSpPr>
        <p:spPr>
          <a:xfrm>
            <a:off x="1475118" y="546616"/>
            <a:ext cx="8816196" cy="1231106"/>
          </a:xfrm>
        </p:spPr>
        <p:txBody>
          <a:bodyPr/>
          <a:lstStyle/>
          <a:p>
            <a:pPr algn="ctr"/>
            <a:r>
              <a:rPr lang="en-US" sz="4000" b="1" dirty="0"/>
              <a:t>Acquisition of intermediate interests – IL superior to lease of QT</a:t>
            </a:r>
          </a:p>
        </p:txBody>
      </p:sp>
      <p:sp>
        <p:nvSpPr>
          <p:cNvPr id="3" name="Text Placeholder 2">
            <a:extLst>
              <a:ext uri="{FF2B5EF4-FFF2-40B4-BE49-F238E27FC236}">
                <a16:creationId xmlns:a16="http://schemas.microsoft.com/office/drawing/2014/main" id="{295AC70E-E663-1FF5-30D2-58B63160BBC9}"/>
              </a:ext>
            </a:extLst>
          </p:cNvPr>
          <p:cNvSpPr>
            <a:spLocks noGrp="1"/>
          </p:cNvSpPr>
          <p:nvPr>
            <p:ph type="body" idx="1"/>
          </p:nvPr>
        </p:nvSpPr>
        <p:spPr>
          <a:xfrm>
            <a:off x="1562098" y="1752600"/>
            <a:ext cx="9067801" cy="2893100"/>
          </a:xfrm>
        </p:spPr>
        <p:txBody>
          <a:bodyPr/>
          <a:lstStyle/>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NP must acquire:</a:t>
            </a:r>
          </a:p>
          <a:p>
            <a:pPr marL="1257300" lvl="2"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an intermediate lease (a) that is superior to the lease of a qualifying tenant and (b) that relates to the qualifying tenant’s flat (or appurtenant property let with that flat) </a:t>
            </a:r>
            <a:r>
              <a:rPr lang="en-US" sz="2400" i="1" dirty="0">
                <a:latin typeface="Arial" panose="020B0604020202020204" pitchFamily="34" charset="0"/>
                <a:cs typeface="Arial" panose="020B0604020202020204" pitchFamily="34" charset="0"/>
              </a:rPr>
              <a:t>if the tenant under the inferior lease is a PT</a:t>
            </a: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If the tenant is not a PT, then the NP may acquire it</a:t>
            </a:r>
          </a:p>
          <a:p>
            <a:pPr lvl="2" algn="just"/>
            <a:endParaRPr lang="en-GB" sz="20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6245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94E8-62C3-C6F3-07E5-A81A89A7210A}"/>
              </a:ext>
            </a:extLst>
          </p:cNvPr>
          <p:cNvSpPr>
            <a:spLocks noGrp="1"/>
          </p:cNvSpPr>
          <p:nvPr>
            <p:ph type="title"/>
          </p:nvPr>
        </p:nvSpPr>
        <p:spPr/>
        <p:txBody>
          <a:bodyPr/>
          <a:lstStyle/>
          <a:p>
            <a:pPr algn="ctr"/>
            <a:r>
              <a:rPr kumimoji="0" lang="en-US" sz="4000" b="1" i="0" u="none" strike="noStrike" kern="0" cap="none" spc="0" normalizeH="0" baseline="0" noProof="0" dirty="0">
                <a:ln>
                  <a:noFill/>
                </a:ln>
                <a:solidFill>
                  <a:srgbClr val="7E131E"/>
                </a:solidFill>
                <a:effectLst/>
                <a:uLnTx/>
                <a:uFillTx/>
                <a:latin typeface="Arial"/>
                <a:ea typeface="+mj-ea"/>
                <a:cs typeface="Arial"/>
              </a:rPr>
              <a:t>Timing of the new Act??</a:t>
            </a:r>
            <a:endParaRPr lang="en-GB" dirty="0"/>
          </a:p>
        </p:txBody>
      </p:sp>
      <p:pic>
        <p:nvPicPr>
          <p:cNvPr id="9" name="Picture 8" descr="A rabbit in a basket of eggs">
            <a:extLst>
              <a:ext uri="{FF2B5EF4-FFF2-40B4-BE49-F238E27FC236}">
                <a16:creationId xmlns:a16="http://schemas.microsoft.com/office/drawing/2014/main" id="{7564D365-DB12-E43D-CEA1-56DB49A4BB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08615" y="2296180"/>
            <a:ext cx="2250831" cy="2634134"/>
          </a:xfrm>
          <a:prstGeom prst="rect">
            <a:avLst/>
          </a:prstGeom>
        </p:spPr>
      </p:pic>
      <p:pic>
        <p:nvPicPr>
          <p:cNvPr id="7" name="Picture 6">
            <a:extLst>
              <a:ext uri="{FF2B5EF4-FFF2-40B4-BE49-F238E27FC236}">
                <a16:creationId xmlns:a16="http://schemas.microsoft.com/office/drawing/2014/main" id="{D52ED4FB-6B23-9F37-5527-D6C178B0452A}"/>
              </a:ext>
            </a:extLst>
          </p:cNvPr>
          <p:cNvPicPr>
            <a:picLocks noChangeAspect="1"/>
          </p:cNvPicPr>
          <p:nvPr/>
        </p:nvPicPr>
        <p:blipFill rotWithShape="1">
          <a:blip r:embed="rId4"/>
          <a:srcRect l="9603" r="12119" b="15795"/>
          <a:stretch/>
        </p:blipFill>
        <p:spPr>
          <a:xfrm>
            <a:off x="2328985" y="2296180"/>
            <a:ext cx="3704492" cy="2634134"/>
          </a:xfrm>
          <a:prstGeom prst="rect">
            <a:avLst/>
          </a:prstGeom>
        </p:spPr>
      </p:pic>
      <p:pic>
        <p:nvPicPr>
          <p:cNvPr id="3" name="Picture 2">
            <a:extLst>
              <a:ext uri="{FF2B5EF4-FFF2-40B4-BE49-F238E27FC236}">
                <a16:creationId xmlns:a16="http://schemas.microsoft.com/office/drawing/2014/main" id="{6DD66F10-9529-1909-5FB0-2C6804AB85B5}"/>
              </a:ext>
            </a:extLst>
          </p:cNvPr>
          <p:cNvPicPr>
            <a:picLocks noChangeAspect="1"/>
          </p:cNvPicPr>
          <p:nvPr/>
        </p:nvPicPr>
        <p:blipFill>
          <a:blip r:embed="rId5"/>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828310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BD258-60B3-514F-D8DC-DB766368B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54DC1-F500-35AC-CDC6-93075C2C8119}"/>
              </a:ext>
            </a:extLst>
          </p:cNvPr>
          <p:cNvSpPr>
            <a:spLocks noGrp="1"/>
          </p:cNvSpPr>
          <p:nvPr>
            <p:ph type="title"/>
          </p:nvPr>
        </p:nvSpPr>
        <p:spPr>
          <a:xfrm>
            <a:off x="1475118" y="546616"/>
            <a:ext cx="8816196" cy="1231106"/>
          </a:xfrm>
        </p:spPr>
        <p:txBody>
          <a:bodyPr/>
          <a:lstStyle/>
          <a:p>
            <a:pPr algn="ctr"/>
            <a:r>
              <a:rPr lang="en-US" sz="4000" b="1" dirty="0"/>
              <a:t>Acquisition of intermediate interests – IL superior to lease of QT</a:t>
            </a:r>
          </a:p>
        </p:txBody>
      </p:sp>
      <p:sp>
        <p:nvSpPr>
          <p:cNvPr id="3" name="Text Placeholder 2">
            <a:extLst>
              <a:ext uri="{FF2B5EF4-FFF2-40B4-BE49-F238E27FC236}">
                <a16:creationId xmlns:a16="http://schemas.microsoft.com/office/drawing/2014/main" id="{DD96E83C-428E-0DA4-BB9F-DC0A6757887B}"/>
              </a:ext>
            </a:extLst>
          </p:cNvPr>
          <p:cNvSpPr>
            <a:spLocks noGrp="1"/>
          </p:cNvSpPr>
          <p:nvPr>
            <p:ph type="body" idx="1"/>
          </p:nvPr>
        </p:nvSpPr>
        <p:spPr>
          <a:xfrm>
            <a:off x="1562098" y="1752600"/>
            <a:ext cx="9067801" cy="3631763"/>
          </a:xfrm>
        </p:spPr>
        <p:txBody>
          <a:bodyPr/>
          <a:lstStyle/>
          <a:p>
            <a:pPr marL="800100" lvl="1" indent="-342900" algn="just">
              <a:buFont typeface="Arial" panose="020B0604020202020204" pitchFamily="34" charset="0"/>
              <a:buChar char="•"/>
            </a:pPr>
            <a:r>
              <a:rPr lang="en-US" sz="2400" i="1"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either case</a:t>
            </a:r>
            <a:r>
              <a:rPr lang="en-US" sz="2400" dirty="0">
                <a:latin typeface="Arial" panose="020B0604020202020204" pitchFamily="34" charset="0"/>
                <a:cs typeface="Arial" panose="020B0604020202020204" pitchFamily="34" charset="0"/>
              </a:rPr>
              <a:t> the right only applies to the part of the intermediate lease that relates to the relevant flat (and associated appurtenant property)</a:t>
            </a: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In the latter case (i.e. optional right to acquire SL of non-PTs) where the superior lease demises two or more flats, the nominee purchaser may acquire the SL to the extent that it demises one or more of those flats and any appurtenant property relating to the flat or flats acquired</a:t>
            </a:r>
          </a:p>
          <a:p>
            <a:pPr lvl="2" algn="just"/>
            <a:endParaRPr lang="en-GB" sz="20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4850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87678-94C6-A504-70D9-E637FC91B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BC3A4-B956-66E8-A206-CC3B6A38705C}"/>
              </a:ext>
            </a:extLst>
          </p:cNvPr>
          <p:cNvSpPr>
            <a:spLocks noGrp="1"/>
          </p:cNvSpPr>
          <p:nvPr>
            <p:ph type="title"/>
          </p:nvPr>
        </p:nvSpPr>
        <p:spPr>
          <a:xfrm>
            <a:off x="1475118" y="546616"/>
            <a:ext cx="8816196" cy="1231106"/>
          </a:xfrm>
        </p:spPr>
        <p:txBody>
          <a:bodyPr/>
          <a:lstStyle/>
          <a:p>
            <a:pPr algn="ctr"/>
            <a:r>
              <a:rPr lang="en-US" sz="4000" b="1" dirty="0"/>
              <a:t>Acquisition of intermediate interests – IL superior to lease of QT</a:t>
            </a:r>
          </a:p>
        </p:txBody>
      </p:sp>
      <p:sp>
        <p:nvSpPr>
          <p:cNvPr id="3" name="Text Placeholder 2">
            <a:extLst>
              <a:ext uri="{FF2B5EF4-FFF2-40B4-BE49-F238E27FC236}">
                <a16:creationId xmlns:a16="http://schemas.microsoft.com/office/drawing/2014/main" id="{2E675DEF-BB0C-840D-CD6F-E4F8ED6DA263}"/>
              </a:ext>
            </a:extLst>
          </p:cNvPr>
          <p:cNvSpPr>
            <a:spLocks noGrp="1"/>
          </p:cNvSpPr>
          <p:nvPr>
            <p:ph type="body" idx="1"/>
          </p:nvPr>
        </p:nvSpPr>
        <p:spPr>
          <a:xfrm>
            <a:off x="1562098" y="1752600"/>
            <a:ext cx="9067801" cy="1415772"/>
          </a:xfrm>
        </p:spPr>
        <p:txBody>
          <a:bodyPr/>
          <a:lstStyle/>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Where a qualifying tenant has obtained a longer, superior lease of their flat (in addition to their qualifying lease), for example, that no longer falls to be acquired</a:t>
            </a:r>
          </a:p>
          <a:p>
            <a:pPr lvl="2" algn="just"/>
            <a:endParaRPr lang="en-GB" sz="20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2927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8FD6-1EB3-AF8D-063B-C3DD15B4B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BD003-D2D8-D47B-B95F-AC8C4F3A59F4}"/>
              </a:ext>
            </a:extLst>
          </p:cNvPr>
          <p:cNvSpPr>
            <a:spLocks noGrp="1"/>
          </p:cNvSpPr>
          <p:nvPr>
            <p:ph type="title"/>
          </p:nvPr>
        </p:nvSpPr>
        <p:spPr>
          <a:xfrm>
            <a:off x="1475118" y="546616"/>
            <a:ext cx="8816196" cy="1231106"/>
          </a:xfrm>
        </p:spPr>
        <p:txBody>
          <a:bodyPr/>
          <a:lstStyle/>
          <a:p>
            <a:pPr algn="ctr"/>
            <a:r>
              <a:rPr lang="en-US" sz="4000" b="1" dirty="0"/>
              <a:t>Acquisition of a lease of common parts or section 1(3)(b) addition</a:t>
            </a:r>
          </a:p>
        </p:txBody>
      </p:sp>
      <p:sp>
        <p:nvSpPr>
          <p:cNvPr id="3" name="Text Placeholder 2">
            <a:extLst>
              <a:ext uri="{FF2B5EF4-FFF2-40B4-BE49-F238E27FC236}">
                <a16:creationId xmlns:a16="http://schemas.microsoft.com/office/drawing/2014/main" id="{3FF7230E-3AC0-821B-CD5F-B9DA70F58B19}"/>
              </a:ext>
            </a:extLst>
          </p:cNvPr>
          <p:cNvSpPr>
            <a:spLocks noGrp="1"/>
          </p:cNvSpPr>
          <p:nvPr>
            <p:ph type="body" idx="1"/>
          </p:nvPr>
        </p:nvSpPr>
        <p:spPr>
          <a:xfrm>
            <a:off x="1562098" y="1752600"/>
            <a:ext cx="9067801" cy="3385542"/>
          </a:xfrm>
        </p:spPr>
        <p:txBody>
          <a:bodyPr/>
          <a:lstStyle/>
          <a:p>
            <a:pPr marL="800100" lvl="1"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This paragraph applies to a lease if, and to the extent that, the property demised by the lease consists of common parts of the relevant premises or a section 1(3)(b) addition.</a:t>
            </a:r>
          </a:p>
          <a:p>
            <a:pPr marL="800100" lvl="1" indent="-342900" algn="just">
              <a:buFont typeface="Arial" panose="020B0604020202020204" pitchFamily="34" charset="0"/>
              <a:buChar char="•"/>
            </a:pPr>
            <a:endParaRPr lang="en-US" sz="20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000" kern="1200" dirty="0">
                <a:solidFill>
                  <a:schemeClr val="tx1"/>
                </a:solidFill>
                <a:latin typeface="Arial" panose="020B0604020202020204" pitchFamily="34" charset="0"/>
                <a:cs typeface="Arial" panose="020B0604020202020204" pitchFamily="34" charset="0"/>
              </a:rPr>
              <a:t>If the necessity test is met, the nominee purchaser may acquire—</a:t>
            </a:r>
          </a:p>
          <a:p>
            <a:pPr marL="1257300" lvl="2" indent="-342900" algn="just">
              <a:buFont typeface="Arial" panose="020B0604020202020204" pitchFamily="34" charset="0"/>
              <a:buChar char="•"/>
            </a:pPr>
            <a:r>
              <a:rPr lang="en-US" sz="2000" kern="1200" dirty="0">
                <a:solidFill>
                  <a:schemeClr val="tx1"/>
                </a:solidFill>
                <a:latin typeface="Arial" panose="020B0604020202020204" pitchFamily="34" charset="0"/>
                <a:cs typeface="Arial" panose="020B0604020202020204" pitchFamily="34" charset="0"/>
              </a:rPr>
              <a:t>the lease, if all the property demised by it is common parts of the relevant premises or a section 1(3)(b) addition (or both),</a:t>
            </a:r>
          </a:p>
          <a:p>
            <a:pPr marL="1257300" lvl="2" indent="-342900" algn="just">
              <a:buFont typeface="Arial" panose="020B0604020202020204" pitchFamily="34" charset="0"/>
              <a:buChar char="•"/>
            </a:pPr>
            <a:r>
              <a:rPr lang="en-US" sz="2000" kern="1200" dirty="0">
                <a:solidFill>
                  <a:schemeClr val="tx1"/>
                </a:solidFill>
                <a:latin typeface="Arial" panose="020B0604020202020204" pitchFamily="34" charset="0"/>
                <a:cs typeface="Arial" panose="020B0604020202020204" pitchFamily="34" charset="0"/>
              </a:rPr>
              <a:t>the lease to the extent that it demises common parts of the relevant premises or a section 1(3)(b) addition (or both), or</a:t>
            </a:r>
          </a:p>
          <a:p>
            <a:pPr marL="1257300" lvl="2" indent="-342900" algn="just">
              <a:buFont typeface="Arial" panose="020B0604020202020204" pitchFamily="34" charset="0"/>
              <a:buChar char="•"/>
            </a:pPr>
            <a:r>
              <a:rPr lang="en-US" sz="2000" kern="1200" dirty="0">
                <a:solidFill>
                  <a:schemeClr val="tx1"/>
                </a:solidFill>
                <a:latin typeface="Arial" panose="020B0604020202020204" pitchFamily="34" charset="0"/>
                <a:cs typeface="Arial" panose="020B0604020202020204" pitchFamily="34" charset="0"/>
              </a:rPr>
              <a:t>a smaller portion of the lease than is allowed by either paragraph above</a:t>
            </a:r>
          </a:p>
        </p:txBody>
      </p:sp>
    </p:spTree>
    <p:extLst>
      <p:ext uri="{BB962C8B-B14F-4D97-AF65-F5344CB8AC3E}">
        <p14:creationId xmlns:p14="http://schemas.microsoft.com/office/powerpoint/2010/main" val="25408469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89F11-6932-2B9D-0A25-55F3F15E4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CC6AC-95B5-D93A-0E5B-18FFE011C0BA}"/>
              </a:ext>
            </a:extLst>
          </p:cNvPr>
          <p:cNvSpPr>
            <a:spLocks noGrp="1"/>
          </p:cNvSpPr>
          <p:nvPr>
            <p:ph type="title"/>
          </p:nvPr>
        </p:nvSpPr>
        <p:spPr>
          <a:xfrm>
            <a:off x="1475118" y="546616"/>
            <a:ext cx="8816196" cy="1231106"/>
          </a:xfrm>
        </p:spPr>
        <p:txBody>
          <a:bodyPr/>
          <a:lstStyle/>
          <a:p>
            <a:pPr algn="ctr"/>
            <a:r>
              <a:rPr lang="en-US" sz="4000" b="1" dirty="0"/>
              <a:t>Acquisition of a lease of common parts or section 1(3)(b) addition</a:t>
            </a:r>
          </a:p>
        </p:txBody>
      </p:sp>
      <p:sp>
        <p:nvSpPr>
          <p:cNvPr id="3" name="Text Placeholder 2">
            <a:extLst>
              <a:ext uri="{FF2B5EF4-FFF2-40B4-BE49-F238E27FC236}">
                <a16:creationId xmlns:a16="http://schemas.microsoft.com/office/drawing/2014/main" id="{2E4798A5-49E7-5FCB-D2A9-4D5BE7EE00E3}"/>
              </a:ext>
            </a:extLst>
          </p:cNvPr>
          <p:cNvSpPr>
            <a:spLocks noGrp="1"/>
          </p:cNvSpPr>
          <p:nvPr>
            <p:ph type="body" idx="1"/>
          </p:nvPr>
        </p:nvSpPr>
        <p:spPr>
          <a:xfrm>
            <a:off x="1562098" y="1752600"/>
            <a:ext cx="9067801" cy="2215991"/>
          </a:xfrm>
        </p:spPr>
        <p:txBody>
          <a:bodyPr/>
          <a:lstStyle/>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necessity test is met if the acquisition of common parts or a section 1(3)(b) addition under sub-paragraph (2) is reasonably necessary for the proper management or maintenance of those common parts or that addition on behalf of the participating </a:t>
            </a:r>
            <a:r>
              <a:rPr lang="en-US" sz="2400" dirty="0" err="1">
                <a:latin typeface="Arial" panose="020B0604020202020204" pitchFamily="34" charset="0"/>
                <a:cs typeface="Arial" panose="020B0604020202020204" pitchFamily="34" charset="0"/>
              </a:rPr>
              <a:t>tenants.</a:t>
            </a:r>
            <a:r>
              <a:rPr lang="en-US" sz="2400" kern="1200" dirty="0" err="1">
                <a:solidFill>
                  <a:schemeClr val="tx1"/>
                </a:solidFill>
                <a:latin typeface="Arial" panose="020B0604020202020204" pitchFamily="34" charset="0"/>
                <a:cs typeface="Arial" panose="020B0604020202020204" pitchFamily="34" charset="0"/>
              </a:rPr>
              <a:t>of</a:t>
            </a:r>
            <a:r>
              <a:rPr lang="en-US" sz="2400" kern="1200" dirty="0">
                <a:solidFill>
                  <a:schemeClr val="tx1"/>
                </a:solidFill>
                <a:latin typeface="Arial" panose="020B0604020202020204" pitchFamily="34" charset="0"/>
                <a:cs typeface="Arial" panose="020B0604020202020204" pitchFamily="34" charset="0"/>
              </a:rPr>
              <a:t> the lease than is allowed by either paragraph above</a:t>
            </a:r>
          </a:p>
        </p:txBody>
      </p:sp>
    </p:spTree>
    <p:extLst>
      <p:ext uri="{BB962C8B-B14F-4D97-AF65-F5344CB8AC3E}">
        <p14:creationId xmlns:p14="http://schemas.microsoft.com/office/powerpoint/2010/main" val="15835030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3D8D4-94F9-0F62-472D-2EE0D7551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29C98-26EB-D69E-9774-0974CFEF3B11}"/>
              </a:ext>
            </a:extLst>
          </p:cNvPr>
          <p:cNvSpPr>
            <a:spLocks noGrp="1"/>
          </p:cNvSpPr>
          <p:nvPr>
            <p:ph type="title"/>
          </p:nvPr>
        </p:nvSpPr>
        <p:spPr>
          <a:xfrm>
            <a:off x="1475118" y="546616"/>
            <a:ext cx="8816196" cy="615553"/>
          </a:xfrm>
        </p:spPr>
        <p:txBody>
          <a:bodyPr/>
          <a:lstStyle/>
          <a:p>
            <a:pPr algn="ctr"/>
            <a:r>
              <a:rPr lang="en-US" sz="4000" b="1" dirty="0"/>
              <a:t>Grant of rights in lieu</a:t>
            </a:r>
          </a:p>
        </p:txBody>
      </p:sp>
      <p:sp>
        <p:nvSpPr>
          <p:cNvPr id="3" name="Text Placeholder 2">
            <a:extLst>
              <a:ext uri="{FF2B5EF4-FFF2-40B4-BE49-F238E27FC236}">
                <a16:creationId xmlns:a16="http://schemas.microsoft.com/office/drawing/2014/main" id="{D507D96C-0E0B-3862-1AF6-027D033BCBC9}"/>
              </a:ext>
            </a:extLst>
          </p:cNvPr>
          <p:cNvSpPr>
            <a:spLocks noGrp="1"/>
          </p:cNvSpPr>
          <p:nvPr>
            <p:ph type="body" idx="1"/>
          </p:nvPr>
        </p:nvSpPr>
        <p:spPr>
          <a:xfrm>
            <a:off x="1562098" y="1752600"/>
            <a:ext cx="9067801" cy="3323987"/>
          </a:xfrm>
        </p:spPr>
        <p:txBody>
          <a:bodyPr/>
          <a:lstStyle/>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 lease or a part of a lease which demises common parts or a section 1(3)(b) addition is not to be acquired under this paragraph if the tenant under the lease grants for the remainder of the term of the lease such rights over the common parts or section 1(3)(b) addition as will enable the proper management or maintenance of it on behalf of the participating tenants.</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This differs from existing position</a:t>
            </a:r>
          </a:p>
        </p:txBody>
      </p:sp>
    </p:spTree>
    <p:extLst>
      <p:ext uri="{BB962C8B-B14F-4D97-AF65-F5344CB8AC3E}">
        <p14:creationId xmlns:p14="http://schemas.microsoft.com/office/powerpoint/2010/main" val="20289448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CE6A7-81C6-E69B-76DD-D3F2A4380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6303C-0042-A8B2-7019-CCE7723F4ACE}"/>
              </a:ext>
            </a:extLst>
          </p:cNvPr>
          <p:cNvSpPr>
            <a:spLocks noGrp="1"/>
          </p:cNvSpPr>
          <p:nvPr>
            <p:ph type="title"/>
          </p:nvPr>
        </p:nvSpPr>
        <p:spPr>
          <a:xfrm>
            <a:off x="1475118" y="546616"/>
            <a:ext cx="8816196" cy="1231106"/>
          </a:xfrm>
        </p:spPr>
        <p:txBody>
          <a:bodyPr/>
          <a:lstStyle/>
          <a:p>
            <a:pPr algn="ctr"/>
            <a:r>
              <a:rPr lang="en-US" sz="4000" b="1" dirty="0"/>
              <a:t>Acquisition of Superior Lease which are not immediately superior</a:t>
            </a:r>
          </a:p>
        </p:txBody>
      </p:sp>
      <p:sp>
        <p:nvSpPr>
          <p:cNvPr id="3" name="Text Placeholder 2">
            <a:extLst>
              <a:ext uri="{FF2B5EF4-FFF2-40B4-BE49-F238E27FC236}">
                <a16:creationId xmlns:a16="http://schemas.microsoft.com/office/drawing/2014/main" id="{AB2770A4-9A09-37AE-C40F-2458BB21C663}"/>
              </a:ext>
            </a:extLst>
          </p:cNvPr>
          <p:cNvSpPr>
            <a:spLocks noGrp="1"/>
          </p:cNvSpPr>
          <p:nvPr>
            <p:ph type="body" idx="1"/>
          </p:nvPr>
        </p:nvSpPr>
        <p:spPr>
          <a:xfrm>
            <a:off x="1562098" y="1752600"/>
            <a:ext cx="9067801" cy="4431983"/>
          </a:xfrm>
        </p:spPr>
        <p:txBody>
          <a:bodyPr/>
          <a:lstStyle/>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If the nominee purchaser acquires the whole, or a part, of a lease under these provisions (the “inferior lease”) then . . .</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The nominee purchaser must also acquire any lease or leases superior to the inferior lease if, and to the extent that, the superior lease or leases demise property that is demised by the inferior lease or the part acquired.</a:t>
            </a:r>
          </a:p>
          <a:p>
            <a:pPr lvl="1" algn="just"/>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This differs from existing position</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This also applies to leases superior to a lease which L requires to be acquired under s.21(4) (the foisting provision)</a:t>
            </a:r>
          </a:p>
        </p:txBody>
      </p:sp>
    </p:spTree>
    <p:extLst>
      <p:ext uri="{BB962C8B-B14F-4D97-AF65-F5344CB8AC3E}">
        <p14:creationId xmlns:p14="http://schemas.microsoft.com/office/powerpoint/2010/main" val="23630361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2408C-9125-8704-CAE6-DE42A46F1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A7791-B98E-FDA8-B8CD-562823789B22}"/>
              </a:ext>
            </a:extLst>
          </p:cNvPr>
          <p:cNvSpPr>
            <a:spLocks noGrp="1"/>
          </p:cNvSpPr>
          <p:nvPr>
            <p:ph type="title"/>
          </p:nvPr>
        </p:nvSpPr>
        <p:spPr>
          <a:xfrm>
            <a:off x="1475118" y="546616"/>
            <a:ext cx="8816196" cy="1231106"/>
          </a:xfrm>
        </p:spPr>
        <p:txBody>
          <a:bodyPr/>
          <a:lstStyle/>
          <a:p>
            <a:pPr algn="ctr"/>
            <a:r>
              <a:rPr lang="en-US" sz="4000" b="1" dirty="0"/>
              <a:t>No entitlement to acquire property with certain public sector interests</a:t>
            </a:r>
          </a:p>
        </p:txBody>
      </p:sp>
      <p:sp>
        <p:nvSpPr>
          <p:cNvPr id="3" name="Text Placeholder 2">
            <a:extLst>
              <a:ext uri="{FF2B5EF4-FFF2-40B4-BE49-F238E27FC236}">
                <a16:creationId xmlns:a16="http://schemas.microsoft.com/office/drawing/2014/main" id="{32EDD519-B97B-210C-3288-5726ADA53C3C}"/>
              </a:ext>
            </a:extLst>
          </p:cNvPr>
          <p:cNvSpPr>
            <a:spLocks noGrp="1"/>
          </p:cNvSpPr>
          <p:nvPr>
            <p:ph type="body" idx="1"/>
          </p:nvPr>
        </p:nvSpPr>
        <p:spPr>
          <a:xfrm>
            <a:off x="1562098" y="1752600"/>
            <a:ext cx="9067801" cy="2585323"/>
          </a:xfrm>
        </p:spPr>
        <p:txBody>
          <a:bodyPr/>
          <a:lstStyle/>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No entitlement to acquire property with certain public sector interests</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Applies where some or all of the property demised by the lease is residential property that is also demised by a public sector occupational tenancy</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4259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38799-CEF8-6DD1-E3D8-12CA9C897A20}"/>
            </a:ext>
          </a:extLst>
        </p:cNvPr>
        <p:cNvGrpSpPr/>
        <p:nvPr/>
      </p:nvGrpSpPr>
      <p:grpSpPr>
        <a:xfrm>
          <a:off x="0" y="0"/>
          <a:ext cx="0" cy="0"/>
          <a:chOff x="0" y="0"/>
          <a:chExt cx="0" cy="0"/>
        </a:xfrm>
      </p:grpSpPr>
      <p:sp>
        <p:nvSpPr>
          <p:cNvPr id="7" name="object 5">
            <a:extLst>
              <a:ext uri="{FF2B5EF4-FFF2-40B4-BE49-F238E27FC236}">
                <a16:creationId xmlns:a16="http://schemas.microsoft.com/office/drawing/2014/main" id="{155636B1-9A24-BE66-A860-BC0E80130280}"/>
              </a:ext>
            </a:extLst>
          </p:cNvPr>
          <p:cNvSpPr/>
          <p:nvPr/>
        </p:nvSpPr>
        <p:spPr>
          <a:xfrm>
            <a:off x="1104900" y="626049"/>
            <a:ext cx="9982200" cy="3182022"/>
          </a:xfrm>
          <a:prstGeom prst="rect">
            <a:avLst/>
          </a:prstGeom>
          <a:blipFill>
            <a:blip r:embed="rId3" cstate="print"/>
            <a:stretch>
              <a:fillRect/>
            </a:stretch>
          </a:blipFill>
        </p:spPr>
        <p:txBody>
          <a:bodyPr wrap="square" lIns="0" tIns="0" rIns="0" bIns="0" rtlCol="0"/>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Right to require leaseback by freeholder after collective enfranchisement</a:t>
            </a: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9201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4662A-CE3F-2314-C506-7B005A2BE1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F9893-C2C1-0D91-6977-8AB98C5D0A47}"/>
              </a:ext>
            </a:extLst>
          </p:cNvPr>
          <p:cNvSpPr>
            <a:spLocks noGrp="1"/>
          </p:cNvSpPr>
          <p:nvPr>
            <p:ph type="title"/>
          </p:nvPr>
        </p:nvSpPr>
        <p:spPr>
          <a:xfrm>
            <a:off x="1475118" y="546616"/>
            <a:ext cx="8816196" cy="615553"/>
          </a:xfrm>
        </p:spPr>
        <p:txBody>
          <a:bodyPr/>
          <a:lstStyle/>
          <a:p>
            <a:pPr algn="ctr"/>
            <a:r>
              <a:rPr lang="en-US" sz="4000" b="1" dirty="0"/>
              <a:t>Requiring a leaseback</a:t>
            </a:r>
          </a:p>
        </p:txBody>
      </p:sp>
      <p:sp>
        <p:nvSpPr>
          <p:cNvPr id="3" name="Text Placeholder 2">
            <a:extLst>
              <a:ext uri="{FF2B5EF4-FFF2-40B4-BE49-F238E27FC236}">
                <a16:creationId xmlns:a16="http://schemas.microsoft.com/office/drawing/2014/main" id="{3147599E-0485-5936-E987-CE2D6E179788}"/>
              </a:ext>
            </a:extLst>
          </p:cNvPr>
          <p:cNvSpPr>
            <a:spLocks noGrp="1"/>
          </p:cNvSpPr>
          <p:nvPr>
            <p:ph type="body" idx="1"/>
          </p:nvPr>
        </p:nvSpPr>
        <p:spPr>
          <a:xfrm>
            <a:off x="1562098" y="1752599"/>
            <a:ext cx="9067801" cy="4801314"/>
          </a:xfrm>
        </p:spPr>
        <p:txBody>
          <a:bodyPr/>
          <a:lstStyle/>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A new right for leaseholders to require their landlord to take a 'leaseback’ of any unit that is not let to a participating tenant (which would include commercial units)</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Leasebacks are 999-year leases (at a peppercorn rent) given to the former freeholder following a collective enfranchisement claim</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If there is an existing lease of the unit (e.g. a sitting commercial tenant) the former freeholder, having received a leaseback, becomes an intermediate leaseholder and therefore continues to be the landlord of that unit, and receives any rent payable by the tenant. </a:t>
            </a:r>
          </a:p>
        </p:txBody>
      </p:sp>
    </p:spTree>
    <p:extLst>
      <p:ext uri="{BB962C8B-B14F-4D97-AF65-F5344CB8AC3E}">
        <p14:creationId xmlns:p14="http://schemas.microsoft.com/office/powerpoint/2010/main" val="4581343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290E2-291A-E8EF-5274-E6E5C0A29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ADFE72-BE9F-5CC7-6BFA-D7FFFED81B38}"/>
              </a:ext>
            </a:extLst>
          </p:cNvPr>
          <p:cNvSpPr>
            <a:spLocks noGrp="1"/>
          </p:cNvSpPr>
          <p:nvPr>
            <p:ph type="title"/>
          </p:nvPr>
        </p:nvSpPr>
        <p:spPr>
          <a:xfrm>
            <a:off x="1475118" y="546616"/>
            <a:ext cx="8816196" cy="615553"/>
          </a:xfrm>
        </p:spPr>
        <p:txBody>
          <a:bodyPr/>
          <a:lstStyle/>
          <a:p>
            <a:pPr algn="ctr"/>
            <a:r>
              <a:rPr lang="en-US" sz="4000" b="1" dirty="0"/>
              <a:t>Requiring a leaseback – s.13 notice </a:t>
            </a:r>
          </a:p>
        </p:txBody>
      </p:sp>
      <p:sp>
        <p:nvSpPr>
          <p:cNvPr id="3" name="Text Placeholder 2">
            <a:extLst>
              <a:ext uri="{FF2B5EF4-FFF2-40B4-BE49-F238E27FC236}">
                <a16:creationId xmlns:a16="http://schemas.microsoft.com/office/drawing/2014/main" id="{68CA78A2-4CE0-E5CE-3879-EBF59D9DEA8B}"/>
              </a:ext>
            </a:extLst>
          </p:cNvPr>
          <p:cNvSpPr>
            <a:spLocks noGrp="1"/>
          </p:cNvSpPr>
          <p:nvPr>
            <p:ph type="body" idx="1"/>
          </p:nvPr>
        </p:nvSpPr>
        <p:spPr>
          <a:xfrm>
            <a:off x="1562098" y="1752600"/>
            <a:ext cx="9067801" cy="3693319"/>
          </a:xfrm>
        </p:spPr>
        <p:txBody>
          <a:bodyPr/>
          <a:lstStyle/>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s.13(3) now includes:</a:t>
            </a:r>
          </a:p>
          <a:p>
            <a:pPr marL="1257300" lvl="2"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“(ca) specify any flats or other units contained in the specified premises which it is proposed will be leased back to the freeholder under section 36 and Part 3A of Schedule 9;”</a:t>
            </a:r>
          </a:p>
          <a:p>
            <a:pPr marL="1257300" lvl="2"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New Part 3A of Sch. 9 dealing with terms of a leaseback required by the NP</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7142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5BFCC-8E42-40A1-D59E-611B8925804E}"/>
            </a:ext>
          </a:extLst>
        </p:cNvPr>
        <p:cNvGrpSpPr/>
        <p:nvPr/>
      </p:nvGrpSpPr>
      <p:grpSpPr>
        <a:xfrm>
          <a:off x="0" y="0"/>
          <a:ext cx="0" cy="0"/>
          <a:chOff x="0" y="0"/>
          <a:chExt cx="0" cy="0"/>
        </a:xfrm>
      </p:grpSpPr>
      <p:sp>
        <p:nvSpPr>
          <p:cNvPr id="7" name="object 5">
            <a:extLst>
              <a:ext uri="{FF2B5EF4-FFF2-40B4-BE49-F238E27FC236}">
                <a16:creationId xmlns:a16="http://schemas.microsoft.com/office/drawing/2014/main" id="{A95E0726-204E-AFE7-2203-37DAE2F1DD6B}"/>
              </a:ext>
            </a:extLst>
          </p:cNvPr>
          <p:cNvSpPr/>
          <p:nvPr/>
        </p:nvSpPr>
        <p:spPr>
          <a:xfrm>
            <a:off x="1104900" y="626049"/>
            <a:ext cx="9982200" cy="2557902"/>
          </a:xfrm>
          <a:prstGeom prst="rect">
            <a:avLst/>
          </a:prstGeom>
          <a:blipFill>
            <a:blip r:embed="rId3" cstate="print"/>
            <a:stretch>
              <a:fillRect/>
            </a:stretch>
          </a:blipFill>
        </p:spPr>
        <p:txBody>
          <a:bodyPr wrap="square" lIns="0" tIns="0" rIns="0" bIns="0" rtlCol="0"/>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Ban on Leasehold Houses</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GB" sz="5000" b="1" dirty="0">
                <a:solidFill>
                  <a:prstClr val="white"/>
                </a:solidFill>
                <a:latin typeface="Arial" panose="020B0604020202020204" pitchFamily="34" charset="0"/>
                <a:cs typeface="Arial" panose="020B0604020202020204" pitchFamily="34" charset="0"/>
              </a:rPr>
              <a:t>Part I: The Ban</a:t>
            </a: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3936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9A75DBBB-B05E-2B7E-A63C-D31B3F5AE09F}"/>
              </a:ext>
            </a:extLst>
          </p:cNvPr>
          <p:cNvSpPr/>
          <p:nvPr/>
        </p:nvSpPr>
        <p:spPr>
          <a:xfrm>
            <a:off x="1104900" y="2150049"/>
            <a:ext cx="9982200" cy="2557902"/>
          </a:xfrm>
          <a:prstGeom prst="rect">
            <a:avLst/>
          </a:prstGeom>
          <a:blipFill>
            <a:blip r:embed="rId2" cstate="print"/>
            <a:stretch>
              <a:fillRect/>
            </a:stretch>
          </a:blipFill>
        </p:spPr>
        <p:txBody>
          <a:bodyPr wrap="square" lIns="0" tIns="0" rIns="0" bIns="0" rtlCol="0"/>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Effects of Extension</a:t>
            </a:r>
          </a:p>
        </p:txBody>
      </p:sp>
      <p:pic>
        <p:nvPicPr>
          <p:cNvPr id="2" name="Picture 1">
            <a:extLst>
              <a:ext uri="{FF2B5EF4-FFF2-40B4-BE49-F238E27FC236}">
                <a16:creationId xmlns:a16="http://schemas.microsoft.com/office/drawing/2014/main" id="{BA2BBD55-16AE-C797-E44F-9B1AF79D79FC}"/>
              </a:ext>
            </a:extLst>
          </p:cNvPr>
          <p:cNvPicPr>
            <a:picLocks noChangeAspect="1"/>
          </p:cNvPicPr>
          <p:nvPr/>
        </p:nvPicPr>
        <p:blipFill>
          <a:blip r:embed="rId3"/>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3304175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EDE6-8662-F769-EDD3-42A2EC1FAB89}"/>
              </a:ext>
            </a:extLst>
          </p:cNvPr>
          <p:cNvSpPr>
            <a:spLocks noGrp="1"/>
          </p:cNvSpPr>
          <p:nvPr>
            <p:ph type="title"/>
          </p:nvPr>
        </p:nvSpPr>
        <p:spPr/>
        <p:txBody>
          <a:bodyPr>
            <a:normAutofit/>
          </a:bodyPr>
          <a:lstStyle/>
          <a:p>
            <a:pPr marL="0" marR="0" lvl="0" indent="0" algn="ctr" defTabSz="914400" rtl="0" eaLnBrk="1" fontAlgn="auto" latinLnBrk="0" hangingPunct="1">
              <a:lnSpc>
                <a:spcPct val="90000"/>
              </a:lnSpc>
              <a:spcBef>
                <a:spcPts val="1000"/>
              </a:spcBef>
              <a:spcAft>
                <a:spcPts val="0"/>
              </a:spcAft>
              <a:tabLst/>
              <a:defRPr/>
            </a:pPr>
            <a:r>
              <a:rPr kumimoji="0" lang="en-US" sz="4000" b="1" i="0" u="none" strike="noStrike" kern="0" cap="none" spc="0" normalizeH="0" baseline="0" noProof="0" dirty="0">
                <a:ln>
                  <a:noFill/>
                </a:ln>
                <a:solidFill>
                  <a:srgbClr val="7E131E"/>
                </a:solidFill>
                <a:effectLst/>
                <a:uLnTx/>
                <a:uFillTx/>
                <a:latin typeface="Arial"/>
                <a:ea typeface="+mj-ea"/>
                <a:cs typeface="Arial"/>
              </a:rPr>
              <a:t>Effects of Extension</a:t>
            </a:r>
            <a:endParaRPr lang="en-GB" dirty="0"/>
          </a:p>
        </p:txBody>
      </p:sp>
      <p:sp>
        <p:nvSpPr>
          <p:cNvPr id="8" name="Content Placeholder 2">
            <a:extLst>
              <a:ext uri="{FF2B5EF4-FFF2-40B4-BE49-F238E27FC236}">
                <a16:creationId xmlns:a16="http://schemas.microsoft.com/office/drawing/2014/main" id="{5454542A-B84F-167A-6EDD-AC042F198302}"/>
              </a:ext>
            </a:extLst>
          </p:cNvPr>
          <p:cNvSpPr txBox="1">
            <a:spLocks/>
          </p:cNvSpPr>
          <p:nvPr/>
        </p:nvSpPr>
        <p:spPr>
          <a:xfrm>
            <a:off x="838200" y="170422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Section 32 – Longer lease extensions under 1967/1993 Act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Introduction of new 990 year extensions for both houses and flats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Section 33 – Lease extensions under 1967 Act on payment of premium, at a peppercorn rent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Amendments ensure that in shared ownership leases, on an extension, only the rent payable on the tenant’s share become a peppercorn. i.e. the rent paid on the landlord’s share is not impacted by the extension.</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431292C-0835-FA74-18A7-FB6F46E021BE}"/>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449810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F73D6A19-6604-A9E2-D8A5-3D603A0F1548}"/>
              </a:ext>
            </a:extLst>
          </p:cNvPr>
          <p:cNvSpPr/>
          <p:nvPr/>
        </p:nvSpPr>
        <p:spPr>
          <a:xfrm>
            <a:off x="1104900" y="2588709"/>
            <a:ext cx="9982200" cy="1680581"/>
          </a:xfrm>
          <a:prstGeom prst="rect">
            <a:avLst/>
          </a:prstGeom>
          <a:blipFill>
            <a:blip r:embed="rId2" cstate="print"/>
            <a:stretch>
              <a:fillRect/>
            </a:stretch>
          </a:blipFill>
        </p:spPr>
        <p:txBody>
          <a:bodyPr wrap="square" lIns="0" tIns="0" rIns="0" bIns="0" rtlCol="0"/>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 to practice and procedure</a:t>
            </a:r>
          </a:p>
        </p:txBody>
      </p:sp>
      <p:pic>
        <p:nvPicPr>
          <p:cNvPr id="2" name="Picture 1">
            <a:extLst>
              <a:ext uri="{FF2B5EF4-FFF2-40B4-BE49-F238E27FC236}">
                <a16:creationId xmlns:a16="http://schemas.microsoft.com/office/drawing/2014/main" id="{C6F61F40-B604-9A75-0DC8-416F85D77FFC}"/>
              </a:ext>
            </a:extLst>
          </p:cNvPr>
          <p:cNvPicPr>
            <a:picLocks noChangeAspect="1"/>
          </p:cNvPicPr>
          <p:nvPr/>
        </p:nvPicPr>
        <p:blipFill>
          <a:blip r:embed="rId3"/>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165181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70F8-67E5-0743-F35C-7D83F1F6DA72}"/>
              </a:ext>
            </a:extLst>
          </p:cNvPr>
          <p:cNvSpPr>
            <a:spLocks noGrp="1"/>
          </p:cNvSpPr>
          <p:nvPr>
            <p:ph type="title"/>
          </p:nvPr>
        </p:nvSpPr>
        <p:spPr/>
        <p:txBody>
          <a:bodyPr>
            <a:normAutofit/>
          </a:bodyPr>
          <a:lstStyle/>
          <a:p>
            <a:pPr marL="0" marR="0" lvl="0" indent="0" algn="ctr" defTabSz="914400" rtl="0" eaLnBrk="1" fontAlgn="auto" latinLnBrk="0" hangingPunct="1">
              <a:lnSpc>
                <a:spcPct val="90000"/>
              </a:lnSpc>
              <a:spcBef>
                <a:spcPts val="1000"/>
              </a:spcBef>
              <a:spcAft>
                <a:spcPts val="0"/>
              </a:spcAft>
              <a:tabLst/>
              <a:defRPr/>
            </a:pPr>
            <a:r>
              <a:rPr kumimoji="0" lang="en-US" sz="4000" b="1" i="0" u="none" strike="noStrike" kern="0" cap="none" spc="0" normalizeH="0" baseline="0" noProof="0" dirty="0">
                <a:ln>
                  <a:noFill/>
                </a:ln>
                <a:solidFill>
                  <a:srgbClr val="7E131E"/>
                </a:solidFill>
                <a:effectLst/>
                <a:uLnTx/>
                <a:uFillTx/>
                <a:latin typeface="Arial"/>
                <a:ea typeface="+mj-ea"/>
                <a:cs typeface="Arial"/>
              </a:rPr>
              <a:t>Costs </a:t>
            </a:r>
            <a:r>
              <a:rPr lang="en-US" sz="4000" b="1" kern="0" dirty="0">
                <a:solidFill>
                  <a:srgbClr val="7E131E"/>
                </a:solidFill>
                <a:latin typeface="Arial"/>
                <a:cs typeface="Arial"/>
              </a:rPr>
              <a:t>of enfranchisement or extension</a:t>
            </a:r>
            <a:endParaRPr lang="en-GB" dirty="0"/>
          </a:p>
        </p:txBody>
      </p:sp>
      <p:sp>
        <p:nvSpPr>
          <p:cNvPr id="3" name="Content Placeholder 2">
            <a:extLst>
              <a:ext uri="{FF2B5EF4-FFF2-40B4-BE49-F238E27FC236}">
                <a16:creationId xmlns:a16="http://schemas.microsoft.com/office/drawing/2014/main" id="{EA3AB3DA-C5C3-2FF3-9C9D-42B5637C5AA4}"/>
              </a:ext>
            </a:extLst>
          </p:cNvPr>
          <p:cNvSpPr>
            <a:spLocks noGrp="1"/>
          </p:cNvSpPr>
          <p:nvPr>
            <p:ph idx="1"/>
          </p:nvPr>
        </p:nvSpPr>
        <p:spPr/>
        <p:txBody>
          <a:bodyPr/>
          <a:lstStyle/>
          <a:p>
            <a:r>
              <a:rPr lang="en-GB" sz="2400" dirty="0">
                <a:latin typeface="Arial" panose="020B0604020202020204" pitchFamily="34" charset="0"/>
                <a:cs typeface="Arial" panose="020B0604020202020204" pitchFamily="34" charset="0"/>
              </a:rPr>
              <a:t>New costs provisions are contained in Part 2 of the Bill</a:t>
            </a:r>
          </a:p>
          <a:p>
            <a:r>
              <a:rPr lang="en-GB" sz="2400" dirty="0">
                <a:latin typeface="Arial" panose="020B0604020202020204" pitchFamily="34" charset="0"/>
                <a:cs typeface="Arial" panose="020B0604020202020204" pitchFamily="34" charset="0"/>
              </a:rPr>
              <a:t>Section 37 amends costs regime for enfranchisement and extensions under the 1967 Act</a:t>
            </a:r>
          </a:p>
          <a:p>
            <a:r>
              <a:rPr lang="en-GB" sz="2400" dirty="0">
                <a:latin typeface="Arial" panose="020B0604020202020204" pitchFamily="34" charset="0"/>
                <a:cs typeface="Arial" panose="020B0604020202020204" pitchFamily="34" charset="0"/>
              </a:rPr>
              <a:t>Section 38 amends the cost regime for collectives and extensions under the 1993 Act</a:t>
            </a:r>
          </a:p>
          <a:p>
            <a:pPr marL="0" indent="0">
              <a:buNone/>
            </a:pPr>
            <a:endParaRPr lang="en-GB" dirty="0"/>
          </a:p>
          <a:p>
            <a:pPr marL="0" indent="0">
              <a:buNone/>
            </a:pPr>
            <a:endParaRPr lang="en-GB" b="1" dirty="0"/>
          </a:p>
        </p:txBody>
      </p:sp>
      <p:pic>
        <p:nvPicPr>
          <p:cNvPr id="5" name="Picture 4">
            <a:extLst>
              <a:ext uri="{FF2B5EF4-FFF2-40B4-BE49-F238E27FC236}">
                <a16:creationId xmlns:a16="http://schemas.microsoft.com/office/drawing/2014/main" id="{6DF92CBA-2CA5-4B74-CD9F-7BF6EDD66AD1}"/>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3834775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8449-03B1-93E5-E5D4-2513E8291D5D}"/>
              </a:ext>
            </a:extLst>
          </p:cNvPr>
          <p:cNvSpPr>
            <a:spLocks noGrp="1"/>
          </p:cNvSpPr>
          <p:nvPr>
            <p:ph type="title"/>
          </p:nvPr>
        </p:nvSpPr>
        <p:spPr/>
        <p:txBody>
          <a:bodyPr/>
          <a:lstStyle/>
          <a:p>
            <a:r>
              <a:rPr kumimoji="0" lang="en-US" sz="4400" b="1" i="0" u="none" strike="noStrike" kern="0" cap="none" spc="0" normalizeH="0" baseline="0" noProof="0" dirty="0">
                <a:ln>
                  <a:noFill/>
                </a:ln>
                <a:solidFill>
                  <a:srgbClr val="7E131E"/>
                </a:solidFill>
                <a:effectLst/>
                <a:uLnTx/>
                <a:uFillTx/>
                <a:latin typeface="Arial"/>
                <a:ea typeface="+mj-ea"/>
                <a:cs typeface="Arial"/>
              </a:rPr>
              <a:t>        Costs in 1967 Act Claim</a:t>
            </a:r>
            <a:endParaRPr lang="en-GB" dirty="0"/>
          </a:p>
        </p:txBody>
      </p:sp>
      <p:sp>
        <p:nvSpPr>
          <p:cNvPr id="3" name="Content Placeholder 2">
            <a:extLst>
              <a:ext uri="{FF2B5EF4-FFF2-40B4-BE49-F238E27FC236}">
                <a16:creationId xmlns:a16="http://schemas.microsoft.com/office/drawing/2014/main" id="{A5468EDE-7B08-6C57-7736-C0403CF319BD}"/>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new regime inserts new provisions at 19A to 19D of the Act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19A sets out the general rules that the tenant/ former tenant has NO  liability for costs ( save for exceptions)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ability to contract out of new regime</a:t>
            </a:r>
          </a:p>
          <a:p>
            <a:endParaRPr lang="en-GB" dirty="0"/>
          </a:p>
        </p:txBody>
      </p:sp>
    </p:spTree>
    <p:extLst>
      <p:ext uri="{BB962C8B-B14F-4D97-AF65-F5344CB8AC3E}">
        <p14:creationId xmlns:p14="http://schemas.microsoft.com/office/powerpoint/2010/main" val="1375270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3485-E822-9726-4AF3-A1DB2539760C}"/>
              </a:ext>
            </a:extLst>
          </p:cNvPr>
          <p:cNvSpPr>
            <a:spLocks noGrp="1"/>
          </p:cNvSpPr>
          <p:nvPr>
            <p:ph type="title"/>
          </p:nvPr>
        </p:nvSpPr>
        <p:spPr/>
        <p:txBody>
          <a:bodyPr>
            <a:normAutofit/>
          </a:bodyPr>
          <a:lstStyle/>
          <a:p>
            <a:pPr algn="ctr"/>
            <a:r>
              <a:rPr kumimoji="0" lang="en-US" sz="4400" b="1" i="0" u="none" strike="noStrike" kern="0" cap="none" spc="0" normalizeH="0" baseline="0" noProof="0" dirty="0">
                <a:ln>
                  <a:noFill/>
                </a:ln>
                <a:solidFill>
                  <a:srgbClr val="7E131E"/>
                </a:solidFill>
                <a:effectLst/>
                <a:uLnTx/>
                <a:uFillTx/>
                <a:latin typeface="Arial"/>
                <a:ea typeface="+mj-ea"/>
                <a:cs typeface="Arial"/>
              </a:rPr>
              <a:t>Costs in 1967 Act claims (</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kumimoji="0" lang="en-US" sz="4400" b="1" i="0" u="none" strike="noStrike" kern="0" cap="none" spc="0" normalizeH="0" baseline="0" noProof="0" dirty="0">
                <a:ln>
                  <a:noFill/>
                </a:ln>
                <a:solidFill>
                  <a:srgbClr val="7E131E"/>
                </a:solidFill>
                <a:effectLst/>
                <a:uLnTx/>
                <a:uFillTx/>
                <a:latin typeface="Arial"/>
                <a:ea typeface="+mj-ea"/>
                <a:cs typeface="Arial"/>
              </a:rPr>
              <a:t>)</a:t>
            </a:r>
            <a:endParaRPr lang="en-GB" dirty="0"/>
          </a:p>
        </p:txBody>
      </p:sp>
      <p:sp>
        <p:nvSpPr>
          <p:cNvPr id="3" name="Content Placeholder 2">
            <a:extLst>
              <a:ext uri="{FF2B5EF4-FFF2-40B4-BE49-F238E27FC236}">
                <a16:creationId xmlns:a16="http://schemas.microsoft.com/office/drawing/2014/main" id="{75484752-9066-2BEC-D710-684C06BC871D}"/>
              </a:ext>
            </a:extLst>
          </p:cNvPr>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Liability for costs in failed claims</a:t>
            </a:r>
          </a:p>
          <a:p>
            <a:r>
              <a:rPr lang="en-GB" sz="2400" dirty="0">
                <a:latin typeface="Arial" panose="020B0604020202020204" pitchFamily="34" charset="0"/>
                <a:cs typeface="Arial" panose="020B0604020202020204" pitchFamily="34" charset="0"/>
              </a:rPr>
              <a:t>New 19B sets out an exception to the general “no cost” rule namely when the claim ceases other than for a “permitted reason” (as defined)</a:t>
            </a:r>
          </a:p>
          <a:p>
            <a:r>
              <a:rPr lang="en-GB" sz="2400" dirty="0">
                <a:latin typeface="Arial" panose="020B0604020202020204" pitchFamily="34" charset="0"/>
                <a:cs typeface="Arial" panose="020B0604020202020204" pitchFamily="34" charset="0"/>
              </a:rPr>
              <a:t>Where the criteria are met, the tenant will be liable to pay the landlord a prescribed amount</a:t>
            </a:r>
          </a:p>
        </p:txBody>
      </p:sp>
      <p:pic>
        <p:nvPicPr>
          <p:cNvPr id="5" name="Picture 4">
            <a:extLst>
              <a:ext uri="{FF2B5EF4-FFF2-40B4-BE49-F238E27FC236}">
                <a16:creationId xmlns:a16="http://schemas.microsoft.com/office/drawing/2014/main" id="{768C5526-C401-5993-D246-D933311D05A2}"/>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1407565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33EC-370A-0736-1741-04195AEF8AEC}"/>
              </a:ext>
            </a:extLst>
          </p:cNvPr>
          <p:cNvSpPr>
            <a:spLocks noGrp="1"/>
          </p:cNvSpPr>
          <p:nvPr>
            <p:ph type="title"/>
          </p:nvPr>
        </p:nvSpPr>
        <p:spPr/>
        <p:txBody>
          <a:bodyPr/>
          <a:lstStyle/>
          <a:p>
            <a:r>
              <a:rPr kumimoji="0" lang="en-US" sz="4400" b="1" i="0" u="none" strike="noStrike" kern="0" cap="none" spc="0" normalizeH="0" baseline="0" noProof="0" dirty="0">
                <a:ln>
                  <a:noFill/>
                </a:ln>
                <a:solidFill>
                  <a:srgbClr val="7E131E"/>
                </a:solidFill>
                <a:effectLst/>
                <a:uLnTx/>
                <a:uFillTx/>
                <a:latin typeface="Arial"/>
                <a:ea typeface="+mj-ea"/>
                <a:cs typeface="Arial"/>
              </a:rPr>
              <a:t>Costs in 1967 Act claims (</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kumimoji="0" lang="en-US" sz="4400" b="1" i="0" u="none" strike="noStrike" kern="0" cap="none" spc="0" normalizeH="0" baseline="0" noProof="0" dirty="0">
                <a:ln>
                  <a:noFill/>
                </a:ln>
                <a:solidFill>
                  <a:srgbClr val="7E131E"/>
                </a:solidFill>
                <a:effectLst/>
                <a:uLnTx/>
                <a:uFillTx/>
                <a:latin typeface="Arial"/>
                <a:ea typeface="+mj-ea"/>
                <a:cs typeface="Arial"/>
              </a:rPr>
              <a:t>)</a:t>
            </a:r>
            <a:endParaRPr lang="en-GB" dirty="0"/>
          </a:p>
        </p:txBody>
      </p:sp>
      <p:sp>
        <p:nvSpPr>
          <p:cNvPr id="3" name="Content Placeholder 2">
            <a:extLst>
              <a:ext uri="{FF2B5EF4-FFF2-40B4-BE49-F238E27FC236}">
                <a16:creationId xmlns:a16="http://schemas.microsoft.com/office/drawing/2014/main" id="{E78A8ECB-66BF-8B58-E43F-711C5CE8CFB8}"/>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Liability for costs in successful claims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19C sets out an exception to the general rule for LOW value claims where the price payable is below the prescribed amount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the costs of the Landlord are reasonable and do not exceed a prescribed amount, the costs payable by the tenant will be the difference between the price payable and the reasonable costs incurred</a:t>
            </a:r>
          </a:p>
          <a:p>
            <a:endParaRPr lang="en-GB" dirty="0"/>
          </a:p>
        </p:txBody>
      </p:sp>
    </p:spTree>
    <p:extLst>
      <p:ext uri="{BB962C8B-B14F-4D97-AF65-F5344CB8AC3E}">
        <p14:creationId xmlns:p14="http://schemas.microsoft.com/office/powerpoint/2010/main" val="3449128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0D8-3B58-6670-338D-373FF80157A7}"/>
              </a:ext>
            </a:extLst>
          </p:cNvPr>
          <p:cNvSpPr>
            <a:spLocks noGrp="1"/>
          </p:cNvSpPr>
          <p:nvPr>
            <p:ph type="title"/>
          </p:nvPr>
        </p:nvSpPr>
        <p:spPr/>
        <p:txBody>
          <a:bodyPr/>
          <a:lstStyle/>
          <a:p>
            <a:pPr algn="ctr"/>
            <a:r>
              <a:rPr kumimoji="0" lang="en-US" sz="4400" b="1" i="0" u="none" strike="noStrike" kern="0" cap="none" spc="0" normalizeH="0" baseline="0" noProof="0" dirty="0">
                <a:ln>
                  <a:noFill/>
                </a:ln>
                <a:solidFill>
                  <a:srgbClr val="7E131E"/>
                </a:solidFill>
                <a:effectLst/>
                <a:uLnTx/>
                <a:uFillTx/>
                <a:latin typeface="Arial"/>
                <a:ea typeface="+mj-ea"/>
                <a:cs typeface="Arial"/>
              </a:rPr>
              <a:t>Costs in 1967 Act claims (</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lang="en-US" b="1" kern="0" dirty="0">
                <a:solidFill>
                  <a:srgbClr val="7E131E"/>
                </a:solidFill>
                <a:latin typeface="Arial"/>
                <a:cs typeface="Arial"/>
              </a:rPr>
              <a:t>)</a:t>
            </a:r>
            <a:endParaRPr lang="en-GB" dirty="0"/>
          </a:p>
        </p:txBody>
      </p:sp>
      <p:sp>
        <p:nvSpPr>
          <p:cNvPr id="3" name="Content Placeholder 2">
            <a:extLst>
              <a:ext uri="{FF2B5EF4-FFF2-40B4-BE49-F238E27FC236}">
                <a16:creationId xmlns:a16="http://schemas.microsoft.com/office/drawing/2014/main" id="{F533BAD9-109F-72E2-B329-71590C12891D}"/>
              </a:ext>
            </a:extLst>
          </p:cNvPr>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Other Landlords</a:t>
            </a:r>
          </a:p>
          <a:p>
            <a:r>
              <a:rPr lang="en-GB" sz="2400" dirty="0">
                <a:latin typeface="Arial" panose="020B0604020202020204" pitchFamily="34" charset="0"/>
                <a:cs typeface="Arial" panose="020B0604020202020204" pitchFamily="34" charset="0"/>
              </a:rPr>
              <a:t>New 19D contains powers to require allocation of prescribed amounts paid under 19B or 19C as between other landlords in the claim</a:t>
            </a:r>
          </a:p>
          <a:p>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Contracting out</a:t>
            </a:r>
          </a:p>
          <a:p>
            <a:r>
              <a:rPr lang="en-GB" sz="2400" dirty="0">
                <a:latin typeface="Arial" panose="020B0604020202020204" pitchFamily="34" charset="0"/>
                <a:cs typeface="Arial" panose="020B0604020202020204" pitchFamily="34" charset="0"/>
              </a:rPr>
              <a:t>New 19E prevents any arrangement for  a tenant to pay another person’s costs in the claim </a:t>
            </a:r>
            <a:r>
              <a:rPr lang="en-GB" sz="2400" dirty="0" err="1">
                <a:latin typeface="Arial" panose="020B0604020202020204" pitchFamily="34" charset="0"/>
                <a:cs typeface="Arial" panose="020B0604020202020204" pitchFamily="34" charset="0"/>
              </a:rPr>
              <a:t>ie</a:t>
            </a:r>
            <a:r>
              <a:rPr lang="en-GB" sz="2400" dirty="0">
                <a:latin typeface="Arial" panose="020B0604020202020204" pitchFamily="34" charset="0"/>
                <a:cs typeface="Arial" panose="020B0604020202020204" pitchFamily="34" charset="0"/>
              </a:rPr>
              <a:t> you cannot contract out of the new cost rules</a:t>
            </a:r>
          </a:p>
        </p:txBody>
      </p:sp>
      <p:pic>
        <p:nvPicPr>
          <p:cNvPr id="5" name="Picture 4">
            <a:extLst>
              <a:ext uri="{FF2B5EF4-FFF2-40B4-BE49-F238E27FC236}">
                <a16:creationId xmlns:a16="http://schemas.microsoft.com/office/drawing/2014/main" id="{F97C0BC6-112A-6AF0-EF96-B0A61B4BE2E2}"/>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585298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5133-1353-D94C-FE40-0B283228598C}"/>
              </a:ext>
            </a:extLst>
          </p:cNvPr>
          <p:cNvSpPr>
            <a:spLocks noGrp="1"/>
          </p:cNvSpPr>
          <p:nvPr>
            <p:ph type="title"/>
          </p:nvPr>
        </p:nvSpPr>
        <p:spPr/>
        <p:txBody>
          <a:bodyPr/>
          <a:lstStyle/>
          <a:p>
            <a:pPr algn="ctr"/>
            <a:r>
              <a:rPr kumimoji="0" lang="en-US" sz="4400" b="1" i="0" u="none" strike="noStrike" kern="0" cap="none" spc="0" normalizeH="0" baseline="0" noProof="0" dirty="0">
                <a:ln>
                  <a:noFill/>
                </a:ln>
                <a:solidFill>
                  <a:srgbClr val="7E131E"/>
                </a:solidFill>
                <a:effectLst/>
                <a:uLnTx/>
                <a:uFillTx/>
                <a:latin typeface="Arial"/>
                <a:ea typeface="+mj-ea"/>
                <a:cs typeface="Arial"/>
              </a:rPr>
              <a:t>Costs in 1993 Act Claims</a:t>
            </a:r>
            <a:endParaRPr lang="en-GB" dirty="0"/>
          </a:p>
        </p:txBody>
      </p:sp>
      <p:sp>
        <p:nvSpPr>
          <p:cNvPr id="3" name="Content Placeholder 2">
            <a:extLst>
              <a:ext uri="{FF2B5EF4-FFF2-40B4-BE49-F238E27FC236}">
                <a16:creationId xmlns:a16="http://schemas.microsoft.com/office/drawing/2014/main" id="{CCFADE7D-50FB-8863-6E2A-814EB08BE2FD}"/>
              </a:ext>
            </a:extLst>
          </p:cNvPr>
          <p:cNvSpPr>
            <a:spLocks noGrp="1"/>
          </p:cNvSpPr>
          <p:nvPr>
            <p:ph idx="1"/>
          </p:nvPr>
        </p:nvSpPr>
        <p:spPr/>
        <p:txBody>
          <a:bodyPr>
            <a:normAutofit/>
          </a:bodyPr>
          <a:lstStyle/>
          <a:p>
            <a:r>
              <a:rPr lang="en-GB" sz="2400" dirty="0"/>
              <a:t>Section 38 of the Bill replaces the existing costs regime in the 1993 Act for both lease extensions and collectives</a:t>
            </a:r>
          </a:p>
          <a:p>
            <a:r>
              <a:rPr lang="en-GB" sz="2400" dirty="0"/>
              <a:t> The new regime is contained in new sections 89A to 89H </a:t>
            </a:r>
          </a:p>
          <a:p>
            <a:r>
              <a:rPr lang="en-GB" sz="2400" dirty="0"/>
              <a:t>New 89A sets out the general rule that there is no liability for the tenant/NP to pay the landlords(s) costs in respect of lease extensions/collectives (save for exceptions)</a:t>
            </a:r>
          </a:p>
        </p:txBody>
      </p:sp>
      <p:pic>
        <p:nvPicPr>
          <p:cNvPr id="5" name="Picture 4">
            <a:extLst>
              <a:ext uri="{FF2B5EF4-FFF2-40B4-BE49-F238E27FC236}">
                <a16:creationId xmlns:a16="http://schemas.microsoft.com/office/drawing/2014/main" id="{C59A638D-BB5D-0CAE-F39E-FBDEF9565CD0}"/>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2330102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E1E2-BD63-3BEB-F22A-6DC2D49DDD28}"/>
              </a:ext>
            </a:extLst>
          </p:cNvPr>
          <p:cNvSpPr>
            <a:spLocks noGrp="1"/>
          </p:cNvSpPr>
          <p:nvPr>
            <p:ph type="title"/>
          </p:nvPr>
        </p:nvSpPr>
        <p:spPr/>
        <p:txBody>
          <a:bodyPr/>
          <a:lstStyle/>
          <a:p>
            <a:pPr algn="ctr"/>
            <a:r>
              <a:rPr kumimoji="0" lang="en-US" sz="4400" b="1" i="0" u="none" strike="noStrike" kern="0" cap="none" spc="0" normalizeH="0" baseline="0" noProof="0" dirty="0">
                <a:ln>
                  <a:noFill/>
                </a:ln>
                <a:solidFill>
                  <a:srgbClr val="7E131E"/>
                </a:solidFill>
                <a:effectLst/>
                <a:uLnTx/>
                <a:uFillTx/>
                <a:latin typeface="Arial"/>
                <a:ea typeface="+mj-ea"/>
                <a:cs typeface="Arial"/>
              </a:rPr>
              <a:t>Costs in 1993 Act claims (</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kumimoji="0" lang="en-US" sz="4400" b="1" i="0" u="none" strike="noStrike" kern="0" cap="none" spc="0" normalizeH="0" baseline="0" noProof="0" dirty="0">
                <a:ln>
                  <a:noFill/>
                </a:ln>
                <a:solidFill>
                  <a:srgbClr val="7E131E"/>
                </a:solidFill>
                <a:effectLst/>
                <a:uLnTx/>
                <a:uFillTx/>
                <a:latin typeface="Arial"/>
                <a:ea typeface="+mj-ea"/>
                <a:cs typeface="Arial"/>
              </a:rPr>
              <a:t>)</a:t>
            </a:r>
            <a:endParaRPr lang="en-GB" dirty="0"/>
          </a:p>
        </p:txBody>
      </p:sp>
      <p:sp>
        <p:nvSpPr>
          <p:cNvPr id="3" name="Content Placeholder 2">
            <a:extLst>
              <a:ext uri="{FF2B5EF4-FFF2-40B4-BE49-F238E27FC236}">
                <a16:creationId xmlns:a16="http://schemas.microsoft.com/office/drawing/2014/main" id="{F5681A7A-1BB0-99C5-A045-804652858AE9}"/>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Liability for costs in failed claims (other than for a permitted reason)</a:t>
            </a:r>
          </a:p>
          <a:p>
            <a:pPr>
              <a:defRPr/>
            </a:pPr>
            <a:r>
              <a:rPr lang="en-GB" sz="2400" dirty="0">
                <a:solidFill>
                  <a:prstClr val="black"/>
                </a:solidFill>
                <a:latin typeface="Arial" panose="020B0604020202020204" pitchFamily="34" charset="0"/>
                <a:cs typeface="Arial" panose="020B0604020202020204" pitchFamily="34" charset="0"/>
              </a:rPr>
              <a:t>S89B applies for collectives</a:t>
            </a:r>
          </a:p>
          <a:p>
            <a:pPr>
              <a:defRPr/>
            </a:pPr>
            <a:r>
              <a:rPr lang="en-GB" sz="2400" dirty="0">
                <a:solidFill>
                  <a:prstClr val="black"/>
                </a:solidFill>
                <a:latin typeface="Arial" panose="020B0604020202020204" pitchFamily="34" charset="0"/>
                <a:cs typeface="Arial" panose="020B0604020202020204" pitchFamily="34" charset="0"/>
              </a:rPr>
              <a:t>S89E applies for lease extensions</a:t>
            </a:r>
          </a:p>
          <a:p>
            <a:pPr>
              <a:defRPr/>
            </a:pPr>
            <a:r>
              <a:rPr lang="en-GB" sz="2400" dirty="0">
                <a:solidFill>
                  <a:prstClr val="black"/>
                </a:solidFill>
                <a:latin typeface="Arial" panose="020B0604020202020204" pitchFamily="34" charset="0"/>
                <a:cs typeface="Arial" panose="020B0604020202020204" pitchFamily="34" charset="0"/>
              </a:rPr>
              <a:t>Where the claim ceases for a reason other than a “permitted reason” (as defined) and the criteria is met, the tenant/NP are jointly and severally liable to pay the reversioner a prescribed amount</a:t>
            </a:r>
          </a:p>
          <a:p>
            <a:pPr>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GB" dirty="0"/>
          </a:p>
        </p:txBody>
      </p:sp>
      <p:pic>
        <p:nvPicPr>
          <p:cNvPr id="5" name="Picture 4">
            <a:extLst>
              <a:ext uri="{FF2B5EF4-FFF2-40B4-BE49-F238E27FC236}">
                <a16:creationId xmlns:a16="http://schemas.microsoft.com/office/drawing/2014/main" id="{BA0141E2-DDA7-ED4D-7456-EE35E0625591}"/>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155254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6779-E24B-4117-A68B-373FA16A2F66}"/>
              </a:ext>
            </a:extLst>
          </p:cNvPr>
          <p:cNvSpPr>
            <a:spLocks noGrp="1"/>
          </p:cNvSpPr>
          <p:nvPr>
            <p:ph type="title"/>
          </p:nvPr>
        </p:nvSpPr>
        <p:spPr>
          <a:xfrm>
            <a:off x="1244278" y="546616"/>
            <a:ext cx="9994740" cy="1231106"/>
          </a:xfrm>
        </p:spPr>
        <p:txBody>
          <a:bodyPr/>
          <a:lstStyle/>
          <a:p>
            <a:pPr algn="ctr"/>
            <a:r>
              <a:rPr lang="en-US" sz="4000" b="1" dirty="0"/>
              <a:t>Ban on grant long residential leases of houses (s.1)</a:t>
            </a:r>
            <a:endParaRPr lang="en-GB" sz="4000" b="1" dirty="0"/>
          </a:p>
        </p:txBody>
      </p:sp>
      <p:sp>
        <p:nvSpPr>
          <p:cNvPr id="3" name="Text Placeholder 2">
            <a:extLst>
              <a:ext uri="{FF2B5EF4-FFF2-40B4-BE49-F238E27FC236}">
                <a16:creationId xmlns:a16="http://schemas.microsoft.com/office/drawing/2014/main" id="{97AE7DBB-B699-4A78-8EDA-2599A18C797A}"/>
              </a:ext>
            </a:extLst>
          </p:cNvPr>
          <p:cNvSpPr>
            <a:spLocks noGrp="1"/>
          </p:cNvSpPr>
          <p:nvPr>
            <p:ph type="body" idx="1"/>
          </p:nvPr>
        </p:nvSpPr>
        <p:spPr>
          <a:xfrm>
            <a:off x="1562098" y="1752600"/>
            <a:ext cx="9067801" cy="2893100"/>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 person may not grant a long residential lease of a house on or after commencement</a:t>
            </a: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Unless it is a “permitted lease”</a:t>
            </a: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This section does not affect the validity of a lease granted in breach this section</a:t>
            </a:r>
          </a:p>
          <a:p>
            <a:pPr marL="489347" lvl="1" algn="just" rtl="0">
              <a:buClr>
                <a:srgbClr val="7E131E"/>
              </a:buClr>
              <a:buSzPct val="120000"/>
            </a:pPr>
            <a:endParaRPr lang="en-GB" sz="20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3876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EBB7-BC02-5BE7-E90A-AA082B9A4013}"/>
              </a:ext>
            </a:extLst>
          </p:cNvPr>
          <p:cNvSpPr>
            <a:spLocks noGrp="1"/>
          </p:cNvSpPr>
          <p:nvPr>
            <p:ph type="title"/>
          </p:nvPr>
        </p:nvSpPr>
        <p:spPr/>
        <p:txBody>
          <a:bodyPr/>
          <a:lstStyle/>
          <a:p>
            <a:pPr algn="ctr"/>
            <a:r>
              <a:rPr kumimoji="0" lang="en-US" sz="4400" b="1" i="0" u="none" strike="noStrike" kern="0" cap="none" spc="0" normalizeH="0" baseline="0" noProof="0" dirty="0">
                <a:ln>
                  <a:noFill/>
                </a:ln>
                <a:solidFill>
                  <a:srgbClr val="7E131E"/>
                </a:solidFill>
                <a:effectLst/>
                <a:uLnTx/>
                <a:uFillTx/>
                <a:latin typeface="Arial"/>
                <a:ea typeface="+mj-ea"/>
                <a:cs typeface="Arial"/>
              </a:rPr>
              <a:t>Costs in 1993 Act claims (</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kumimoji="0" lang="en-US" sz="4400" b="1" i="0" u="none" strike="noStrike" kern="0" cap="none" spc="0" normalizeH="0" baseline="0" noProof="0" dirty="0">
                <a:ln>
                  <a:noFill/>
                </a:ln>
                <a:solidFill>
                  <a:srgbClr val="7E131E"/>
                </a:solidFill>
                <a:effectLst/>
                <a:uLnTx/>
                <a:uFillTx/>
                <a:latin typeface="Arial"/>
                <a:ea typeface="+mj-ea"/>
                <a:cs typeface="Arial"/>
              </a:rPr>
              <a:t>)</a:t>
            </a:r>
            <a:endParaRPr lang="en-GB" dirty="0"/>
          </a:p>
        </p:txBody>
      </p:sp>
      <p:sp>
        <p:nvSpPr>
          <p:cNvPr id="3" name="Content Placeholder 2">
            <a:extLst>
              <a:ext uri="{FF2B5EF4-FFF2-40B4-BE49-F238E27FC236}">
                <a16:creationId xmlns:a16="http://schemas.microsoft.com/office/drawing/2014/main" id="{2566EC82-C384-55EE-8B69-20DD77690481}"/>
              </a:ext>
            </a:extLst>
          </p:cNvPr>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Liability for costs in successful claims</a:t>
            </a:r>
          </a:p>
          <a:p>
            <a:r>
              <a:rPr lang="en-GB" sz="2400" dirty="0">
                <a:latin typeface="Arial" panose="020B0604020202020204" pitchFamily="34" charset="0"/>
                <a:cs typeface="Arial" panose="020B0604020202020204" pitchFamily="34" charset="0"/>
              </a:rPr>
              <a:t>S89C applies for Collectives</a:t>
            </a:r>
          </a:p>
          <a:p>
            <a:r>
              <a:rPr lang="en-GB" sz="2400" dirty="0">
                <a:latin typeface="Arial" panose="020B0604020202020204" pitchFamily="34" charset="0"/>
                <a:cs typeface="Arial" panose="020B0604020202020204" pitchFamily="34" charset="0"/>
              </a:rPr>
              <a:t>S89F applies for lease extensions</a:t>
            </a:r>
          </a:p>
          <a:p>
            <a:r>
              <a:rPr lang="en-GB" sz="2400" dirty="0">
                <a:latin typeface="Arial" panose="020B0604020202020204" pitchFamily="34" charset="0"/>
                <a:cs typeface="Arial" panose="020B0604020202020204" pitchFamily="34" charset="0"/>
              </a:rPr>
              <a:t>These contain an exception to the general rule on liability and apply to LOW value claims where the price payable is less than the costs incurred</a:t>
            </a:r>
          </a:p>
          <a:p>
            <a:r>
              <a:rPr lang="en-GB" sz="2400" dirty="0">
                <a:latin typeface="Arial" panose="020B0604020202020204" pitchFamily="34" charset="0"/>
                <a:cs typeface="Arial" panose="020B0604020202020204" pitchFamily="34" charset="0"/>
              </a:rPr>
              <a:t>Here Tenant is liable for the difference between the price payable and the cost incurred</a:t>
            </a:r>
          </a:p>
          <a:p>
            <a:r>
              <a:rPr lang="en-GB" sz="2400" dirty="0">
                <a:latin typeface="Arial" panose="020B0604020202020204" pitchFamily="34" charset="0"/>
                <a:cs typeface="Arial" panose="020B0604020202020204" pitchFamily="34" charset="0"/>
              </a:rPr>
              <a:t>BUT where costs are reasonable and EXCEED a prescribed amount, then NP/Tenant is only liable to pay a prescribed amount </a:t>
            </a:r>
          </a:p>
        </p:txBody>
      </p:sp>
      <p:pic>
        <p:nvPicPr>
          <p:cNvPr id="5" name="Picture 4">
            <a:extLst>
              <a:ext uri="{FF2B5EF4-FFF2-40B4-BE49-F238E27FC236}">
                <a16:creationId xmlns:a16="http://schemas.microsoft.com/office/drawing/2014/main" id="{8E71AA2E-6992-AF27-C51F-2BE9DAE5F7A1}"/>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3616512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87B5-B4FB-1E7E-D318-BCD6ADED40F7}"/>
              </a:ext>
            </a:extLst>
          </p:cNvPr>
          <p:cNvSpPr>
            <a:spLocks noGrp="1"/>
          </p:cNvSpPr>
          <p:nvPr>
            <p:ph type="title"/>
          </p:nvPr>
        </p:nvSpPr>
        <p:spPr/>
        <p:txBody>
          <a:bodyPr/>
          <a:lstStyle/>
          <a:p>
            <a:pPr algn="ctr"/>
            <a:r>
              <a:rPr kumimoji="0" lang="en-US" sz="4400" b="1" i="0" u="none" strike="noStrike" kern="0" cap="none" spc="0" normalizeH="0" baseline="0" noProof="0" dirty="0">
                <a:ln>
                  <a:noFill/>
                </a:ln>
                <a:solidFill>
                  <a:srgbClr val="7E131E"/>
                </a:solidFill>
                <a:effectLst/>
                <a:uLnTx/>
                <a:uFillTx/>
                <a:latin typeface="Arial"/>
                <a:ea typeface="+mj-ea"/>
                <a:cs typeface="Arial"/>
              </a:rPr>
              <a:t>Costs in 1993 Act claims (</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kumimoji="0" lang="en-US" sz="4400" b="1" i="0" u="none" strike="noStrike" kern="0" cap="none" spc="0" normalizeH="0" baseline="0" noProof="0" dirty="0">
                <a:ln>
                  <a:noFill/>
                </a:ln>
                <a:solidFill>
                  <a:srgbClr val="7E131E"/>
                </a:solidFill>
                <a:effectLst/>
                <a:uLnTx/>
                <a:uFillTx/>
                <a:latin typeface="Arial"/>
                <a:ea typeface="+mj-ea"/>
                <a:cs typeface="Arial"/>
              </a:rPr>
              <a:t>)</a:t>
            </a:r>
            <a:endParaRPr lang="en-GB" dirty="0"/>
          </a:p>
        </p:txBody>
      </p:sp>
      <p:sp>
        <p:nvSpPr>
          <p:cNvPr id="3" name="Content Placeholder 2">
            <a:extLst>
              <a:ext uri="{FF2B5EF4-FFF2-40B4-BE49-F238E27FC236}">
                <a16:creationId xmlns:a16="http://schemas.microsoft.com/office/drawing/2014/main" id="{6201B0BC-B5A2-E5BD-5DCA-BA8283BE6288}"/>
              </a:ext>
            </a:extLst>
          </p:cNvPr>
          <p:cNvSpPr>
            <a:spLocks noGrp="1"/>
          </p:cNvSpPr>
          <p:nvPr>
            <p:ph idx="1"/>
          </p:nvPr>
        </p:nvSpPr>
        <p:spPr/>
        <p:txBody>
          <a:bodyPr>
            <a:noAutofit/>
          </a:bodyPr>
          <a:lstStyle/>
          <a:p>
            <a:pPr marL="0" indent="0">
              <a:buNone/>
            </a:pPr>
            <a:r>
              <a:rPr lang="en-GB" sz="2000" dirty="0">
                <a:latin typeface="Arial" panose="020B0604020202020204" pitchFamily="34" charset="0"/>
                <a:cs typeface="Arial" panose="020B0604020202020204" pitchFamily="34" charset="0"/>
              </a:rPr>
              <a:t>Costs incurred in leasebacks</a:t>
            </a:r>
          </a:p>
          <a:p>
            <a:r>
              <a:rPr lang="en-GB" sz="2000" dirty="0">
                <a:latin typeface="Arial" panose="020B0604020202020204" pitchFamily="34" charset="0"/>
                <a:cs typeface="Arial" panose="020B0604020202020204" pitchFamily="34" charset="0"/>
              </a:rPr>
              <a:t>New s89D deals with costs where there is a leaseback in the collective claim and the freeholder is required to take  a leaseback and is therefore required to incur costs as a result</a:t>
            </a:r>
          </a:p>
          <a:p>
            <a:r>
              <a:rPr lang="en-GB" sz="2000" dirty="0">
                <a:latin typeface="Arial" panose="020B0604020202020204" pitchFamily="34" charset="0"/>
                <a:cs typeface="Arial" panose="020B0604020202020204" pitchFamily="34" charset="0"/>
              </a:rPr>
              <a:t>Forms an exception to the general rule on costs</a:t>
            </a:r>
          </a:p>
          <a:p>
            <a:r>
              <a:rPr lang="en-GB" sz="2000" dirty="0">
                <a:latin typeface="Arial" panose="020B0604020202020204" pitchFamily="34" charset="0"/>
                <a:cs typeface="Arial" panose="020B0604020202020204" pitchFamily="34" charset="0"/>
              </a:rPr>
              <a:t>Where the criteria is met, the NP is liable to the freeholder for a prescribed amount in respect of the leaseback</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Contracting out</a:t>
            </a:r>
          </a:p>
          <a:p>
            <a:r>
              <a:rPr lang="en-GB" sz="2000" dirty="0">
                <a:latin typeface="Arial" panose="020B0604020202020204" pitchFamily="34" charset="0"/>
                <a:cs typeface="Arial" panose="020B0604020202020204" pitchFamily="34" charset="0"/>
              </a:rPr>
              <a:t>New 89H prevents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prevents any arrangement for  a tenant/NP to pay another person’s costs in the claim (lease extension or collective)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ie</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you cannot contract out of the new cost rules</a:t>
            </a:r>
            <a:endParaRPr lang="en-GB"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34994DC-C6C2-DB41-8A2D-5EB9BBC5E307}"/>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2443220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A1208889-169A-10CE-79C6-5B1238E346BE}"/>
              </a:ext>
            </a:extLst>
          </p:cNvPr>
          <p:cNvSpPr/>
          <p:nvPr/>
        </p:nvSpPr>
        <p:spPr>
          <a:xfrm>
            <a:off x="1104900" y="3014402"/>
            <a:ext cx="9982200" cy="829195"/>
          </a:xfrm>
          <a:prstGeom prst="rect">
            <a:avLst/>
          </a:prstGeom>
          <a:blipFill>
            <a:blip r:embed="rId2" cstate="print"/>
            <a:stretch>
              <a:fillRect/>
            </a:stretch>
          </a:blipFill>
        </p:spPr>
        <p:txBody>
          <a:bodyPr wrap="square" lIns="0" tIns="0" rIns="0" bIns="0" rtlCol="0"/>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Jurisdiction</a:t>
            </a:r>
          </a:p>
        </p:txBody>
      </p:sp>
      <p:pic>
        <p:nvPicPr>
          <p:cNvPr id="2" name="Picture 1">
            <a:extLst>
              <a:ext uri="{FF2B5EF4-FFF2-40B4-BE49-F238E27FC236}">
                <a16:creationId xmlns:a16="http://schemas.microsoft.com/office/drawing/2014/main" id="{682D3360-7BAD-8672-AD92-7B153646FF3A}"/>
              </a:ext>
            </a:extLst>
          </p:cNvPr>
          <p:cNvPicPr>
            <a:picLocks noChangeAspect="1"/>
          </p:cNvPicPr>
          <p:nvPr/>
        </p:nvPicPr>
        <p:blipFill>
          <a:blip r:embed="rId3"/>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2935260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3D73-DFBE-1F38-08A6-4F9CC4FB41C9}"/>
              </a:ext>
            </a:extLst>
          </p:cNvPr>
          <p:cNvSpPr>
            <a:spLocks noGrp="1"/>
          </p:cNvSpPr>
          <p:nvPr>
            <p:ph type="title"/>
          </p:nvPr>
        </p:nvSpPr>
        <p:spPr/>
        <p:txBody>
          <a:bodyPr>
            <a:normAutofit/>
          </a:bodyPr>
          <a:lstStyle/>
          <a:p>
            <a:pPr algn="ctr"/>
            <a:r>
              <a:rPr kumimoji="0" lang="en-US" sz="4400" b="1" i="0" u="none" strike="noStrike" kern="0" cap="none" spc="0" normalizeH="0" baseline="0" noProof="0" dirty="0">
                <a:ln>
                  <a:noFill/>
                </a:ln>
                <a:solidFill>
                  <a:srgbClr val="7E131E"/>
                </a:solidFill>
                <a:effectLst/>
                <a:uLnTx/>
                <a:uFillTx/>
                <a:latin typeface="Arial"/>
                <a:ea typeface="+mj-ea"/>
                <a:cs typeface="Arial"/>
              </a:rPr>
              <a:t>Jurisdiction of the County Courts and Tribunals</a:t>
            </a:r>
            <a:endParaRPr lang="en-GB" dirty="0"/>
          </a:p>
        </p:txBody>
      </p:sp>
      <p:sp>
        <p:nvSpPr>
          <p:cNvPr id="3" name="Content Placeholder 2">
            <a:extLst>
              <a:ext uri="{FF2B5EF4-FFF2-40B4-BE49-F238E27FC236}">
                <a16:creationId xmlns:a16="http://schemas.microsoft.com/office/drawing/2014/main" id="{9AF885A5-1C30-095C-363E-D0AA11298007}"/>
              </a:ext>
            </a:extLst>
          </p:cNvPr>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1967 Act claims</a:t>
            </a:r>
          </a:p>
          <a:p>
            <a:r>
              <a:rPr lang="en-GB" sz="2400" dirty="0">
                <a:latin typeface="Arial" panose="020B0604020202020204" pitchFamily="34" charset="0"/>
                <a:cs typeface="Arial" panose="020B0604020202020204" pitchFamily="34" charset="0"/>
              </a:rPr>
              <a:t>Section 39 replaces sections 20 and 21 of the 1967 Act inserting new sections 20, 21, 21 A- C</a:t>
            </a:r>
          </a:p>
          <a:p>
            <a:r>
              <a:rPr lang="en-GB" sz="2400" dirty="0">
                <a:latin typeface="Arial" panose="020B0604020202020204" pitchFamily="34" charset="0"/>
                <a:cs typeface="Arial" panose="020B0604020202020204" pitchFamily="34" charset="0"/>
              </a:rPr>
              <a:t>New s20 replaces the provision in the 1967 Act governing the jurisdiction of the County Court</a:t>
            </a:r>
          </a:p>
          <a:p>
            <a:r>
              <a:rPr lang="en-GB" sz="2400" dirty="0">
                <a:latin typeface="Arial" panose="020B0604020202020204" pitchFamily="34" charset="0"/>
                <a:cs typeface="Arial" panose="020B0604020202020204" pitchFamily="34" charset="0"/>
              </a:rPr>
              <a:t>New s21 restates that the Tribunal has jurisdiction to determine certain specified matters under the 1967 Act and extends the jurisdiction of the Tribunal to incorporate certain specified matters currently dealt with by the County Court</a:t>
            </a:r>
          </a:p>
          <a:p>
            <a:r>
              <a:rPr lang="en-GB" sz="2400" dirty="0">
                <a:latin typeface="Arial" panose="020B0604020202020204" pitchFamily="34" charset="0"/>
                <a:cs typeface="Arial" panose="020B0604020202020204" pitchFamily="34" charset="0"/>
              </a:rPr>
              <a:t>S21 gives new powers to the Tribunal to order payment of certain costs/compensation</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28422ADF-486B-6C30-13EF-0685C8586CB0}"/>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3995618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D471-65CD-E955-4125-8A38475879A5}"/>
              </a:ext>
            </a:extLst>
          </p:cNvPr>
          <p:cNvSpPr>
            <a:spLocks noGrp="1"/>
          </p:cNvSpPr>
          <p:nvPr>
            <p:ph type="title"/>
          </p:nvPr>
        </p:nvSpPr>
        <p:spPr/>
        <p:txBody>
          <a:bodyPr/>
          <a:lstStyle/>
          <a:p>
            <a:pPr algn="ctr"/>
            <a:r>
              <a:rPr kumimoji="0" lang="en-US" sz="4400" b="1" i="0" u="none" strike="noStrike" kern="0" cap="none" spc="0" normalizeH="0" baseline="0" noProof="0" dirty="0">
                <a:ln>
                  <a:noFill/>
                </a:ln>
                <a:solidFill>
                  <a:srgbClr val="7E131E"/>
                </a:solidFill>
                <a:effectLst/>
                <a:uLnTx/>
                <a:uFillTx/>
                <a:latin typeface="Arial"/>
                <a:ea typeface="+mj-ea"/>
                <a:cs typeface="Arial"/>
              </a:rPr>
              <a:t>Jurisdiction – 1967 Act claims (</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kumimoji="0" lang="en-US" sz="4400" b="1" i="0" u="none" strike="noStrike" kern="0" cap="none" spc="0" normalizeH="0" baseline="0" noProof="0" dirty="0">
                <a:ln>
                  <a:noFill/>
                </a:ln>
                <a:solidFill>
                  <a:srgbClr val="7E131E"/>
                </a:solidFill>
                <a:effectLst/>
                <a:uLnTx/>
                <a:uFillTx/>
                <a:latin typeface="Arial"/>
                <a:ea typeface="+mj-ea"/>
                <a:cs typeface="Arial"/>
              </a:rPr>
              <a:t>)</a:t>
            </a:r>
            <a:endParaRPr lang="en-GB" dirty="0"/>
          </a:p>
        </p:txBody>
      </p:sp>
      <p:sp>
        <p:nvSpPr>
          <p:cNvPr id="3" name="Content Placeholder 2">
            <a:extLst>
              <a:ext uri="{FF2B5EF4-FFF2-40B4-BE49-F238E27FC236}">
                <a16:creationId xmlns:a16="http://schemas.microsoft.com/office/drawing/2014/main" id="{FFB0CBC6-A047-4505-B1A2-BE23EC9E26DB}"/>
              </a:ext>
            </a:extLst>
          </p:cNvPr>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Jurisdiction for other proceedings</a:t>
            </a:r>
          </a:p>
          <a:p>
            <a:r>
              <a:rPr lang="en-GB" sz="2400" dirty="0">
                <a:latin typeface="Arial" panose="020B0604020202020204" pitchFamily="34" charset="0"/>
                <a:cs typeface="Arial" panose="020B0604020202020204" pitchFamily="34" charset="0"/>
              </a:rPr>
              <a:t>New s21A confers jurisdiction on the Tribunal for proceedings where no specific jurisdiction is otherwise identified/conferred by the 1967 Act</a:t>
            </a:r>
          </a:p>
          <a:p>
            <a:r>
              <a:rPr lang="en-GB" sz="2400" dirty="0">
                <a:latin typeface="Arial" panose="020B0604020202020204" pitchFamily="34" charset="0"/>
                <a:cs typeface="Arial" panose="020B0604020202020204" pitchFamily="34" charset="0"/>
              </a:rPr>
              <a:t>But where only the Court has the power to grant certain of the remedies sought (even if the proceedings also seek other remedies that only the Tribunal can grant), in that scenario it confers jurisdiction for the Court to deal with the proceedings as a whole</a:t>
            </a:r>
          </a:p>
          <a:p>
            <a:r>
              <a:rPr lang="en-GB" sz="2400" dirty="0">
                <a:latin typeface="Arial" panose="020B0604020202020204" pitchFamily="34" charset="0"/>
                <a:cs typeface="Arial" panose="020B0604020202020204" pitchFamily="34" charset="0"/>
              </a:rPr>
              <a:t>Where the Court has jurisdiction in relation to the proceedings, it nevertheless allows for the Court to transfer </a:t>
            </a:r>
            <a:r>
              <a:rPr lang="en-GB" sz="2400" b="1" dirty="0">
                <a:latin typeface="Arial" panose="020B0604020202020204" pitchFamily="34" charset="0"/>
                <a:cs typeface="Arial" panose="020B0604020202020204" pitchFamily="34" charset="0"/>
              </a:rPr>
              <a:t>part </a:t>
            </a:r>
            <a:r>
              <a:rPr lang="en-GB" sz="2400" dirty="0">
                <a:latin typeface="Arial" panose="020B0604020202020204" pitchFamily="34" charset="0"/>
                <a:cs typeface="Arial" panose="020B0604020202020204" pitchFamily="34" charset="0"/>
              </a:rPr>
              <a:t>of the proceedings to the Tribunal in respect of those remedies where the Tribunal has the power to grant the relevant remedy sought</a:t>
            </a:r>
          </a:p>
        </p:txBody>
      </p:sp>
      <p:pic>
        <p:nvPicPr>
          <p:cNvPr id="5" name="Picture 4">
            <a:extLst>
              <a:ext uri="{FF2B5EF4-FFF2-40B4-BE49-F238E27FC236}">
                <a16:creationId xmlns:a16="http://schemas.microsoft.com/office/drawing/2014/main" id="{F0881897-C9F7-66F1-FC99-616D18F967D1}"/>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11578060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B74CF-1CCF-4686-3B3B-2514276CC8E3}"/>
              </a:ext>
            </a:extLst>
          </p:cNvPr>
          <p:cNvSpPr>
            <a:spLocks noGrp="1"/>
          </p:cNvSpPr>
          <p:nvPr>
            <p:ph type="title"/>
          </p:nvPr>
        </p:nvSpPr>
        <p:spPr/>
        <p:txBody>
          <a:bodyPr/>
          <a:lstStyle/>
          <a:p>
            <a:pPr algn="ctr"/>
            <a:r>
              <a:rPr kumimoji="0" lang="en-US" sz="4400" b="1" i="0" u="none" strike="noStrike" kern="0" cap="none" spc="0" normalizeH="0" baseline="0" noProof="0" dirty="0">
                <a:ln>
                  <a:noFill/>
                </a:ln>
                <a:solidFill>
                  <a:srgbClr val="7E131E"/>
                </a:solidFill>
                <a:effectLst/>
                <a:uLnTx/>
                <a:uFillTx/>
                <a:latin typeface="Arial"/>
                <a:ea typeface="+mj-ea"/>
                <a:cs typeface="Arial"/>
              </a:rPr>
              <a:t>Jurisdiction – 1967 Act claims (</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lang="en-US" b="1" kern="0" dirty="0">
                <a:solidFill>
                  <a:srgbClr val="7E131E"/>
                </a:solidFill>
                <a:latin typeface="Arial"/>
                <a:cs typeface="Arial"/>
              </a:rPr>
              <a:t>)</a:t>
            </a:r>
            <a:endParaRPr lang="en-GB" dirty="0"/>
          </a:p>
        </p:txBody>
      </p:sp>
      <p:sp>
        <p:nvSpPr>
          <p:cNvPr id="3" name="Content Placeholder 2">
            <a:extLst>
              <a:ext uri="{FF2B5EF4-FFF2-40B4-BE49-F238E27FC236}">
                <a16:creationId xmlns:a16="http://schemas.microsoft.com/office/drawing/2014/main" id="{96FC5F41-4D0D-4905-7772-470877391AB2}"/>
              </a:ext>
            </a:extLst>
          </p:cNvPr>
          <p:cNvSpPr>
            <a:spLocks noGrp="1"/>
          </p:cNvSpPr>
          <p:nvPr>
            <p:ph idx="1"/>
          </p:nvPr>
        </p:nvSpPr>
        <p:spPr/>
        <p:txBody>
          <a:bodyPr>
            <a:normAutofit/>
          </a:bodyPr>
          <a:lstStyle/>
          <a:p>
            <a:pPr marL="0" indent="0">
              <a:spcBef>
                <a:spcPts val="900"/>
              </a:spcBef>
              <a:buNone/>
            </a:pPr>
            <a:r>
              <a:rPr lang="en-GB" sz="2400" dirty="0">
                <a:latin typeface="Arial" panose="020B0604020202020204" pitchFamily="34" charset="0"/>
                <a:cs typeface="Arial" panose="020B0604020202020204" pitchFamily="34" charset="0"/>
              </a:rPr>
              <a:t>Power to order compliance</a:t>
            </a:r>
          </a:p>
          <a:p>
            <a:pPr>
              <a:spcBef>
                <a:spcPts val="900"/>
              </a:spcBef>
            </a:pPr>
            <a:r>
              <a:rPr lang="en-GB" sz="2400" dirty="0">
                <a:latin typeface="Arial" panose="020B0604020202020204" pitchFamily="34" charset="0"/>
                <a:cs typeface="Arial" panose="020B0604020202020204" pitchFamily="34" charset="0"/>
              </a:rPr>
              <a:t>New s21 B gives both the Court and the Tribunal the power to require compliance with a requirement under the 1967 Act</a:t>
            </a:r>
          </a:p>
          <a:p>
            <a:pPr>
              <a:spcBef>
                <a:spcPts val="900"/>
              </a:spcBef>
            </a:pPr>
            <a:r>
              <a:rPr lang="en-GB" sz="2400" dirty="0">
                <a:latin typeface="Arial" panose="020B0604020202020204" pitchFamily="34" charset="0"/>
                <a:cs typeface="Arial" panose="020B0604020202020204" pitchFamily="34" charset="0"/>
              </a:rPr>
              <a:t>Section 21 B (2) sets out when an application for a compliance order can be made</a:t>
            </a:r>
          </a:p>
          <a:p>
            <a:pPr>
              <a:spcBef>
                <a:spcPts val="900"/>
              </a:spcBef>
            </a:pPr>
            <a:r>
              <a:rPr lang="en-GB" sz="2400" dirty="0">
                <a:latin typeface="Arial" panose="020B0604020202020204" pitchFamily="34" charset="0"/>
                <a:cs typeface="Arial" panose="020B0604020202020204" pitchFamily="34" charset="0"/>
              </a:rPr>
              <a:t>Section 21 B (3) sets out the circumstances when an application can be made to the Court (as opposed to the Tribunal) for enforcement of Order</a:t>
            </a:r>
          </a:p>
          <a:p>
            <a:pPr>
              <a:spcBef>
                <a:spcPts val="900"/>
              </a:spcBef>
            </a:pPr>
            <a:r>
              <a:rPr lang="en-GB" sz="2400" dirty="0">
                <a:latin typeface="Arial" panose="020B0604020202020204" pitchFamily="34" charset="0"/>
                <a:cs typeface="Arial" panose="020B0604020202020204" pitchFamily="34" charset="0"/>
              </a:rPr>
              <a:t>Section 21 B (4) then contains provisions relating to enforcement by Court of certain compliance orders previously made by the Tribunal</a:t>
            </a:r>
          </a:p>
          <a:p>
            <a:pPr marL="228600" marR="0" lvl="0" indent="-228600" algn="l" defTabSz="91440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New s21C confers jurisdiction on the Tribunal to make an order appointing a person to execute the conveyance and pay the price and other sums due</a:t>
            </a:r>
          </a:p>
          <a:p>
            <a:endParaRPr lang="en-GB" dirty="0"/>
          </a:p>
        </p:txBody>
      </p:sp>
      <p:pic>
        <p:nvPicPr>
          <p:cNvPr id="5" name="Picture 4">
            <a:extLst>
              <a:ext uri="{FF2B5EF4-FFF2-40B4-BE49-F238E27FC236}">
                <a16:creationId xmlns:a16="http://schemas.microsoft.com/office/drawing/2014/main" id="{B14DF02D-7126-E0A3-41CB-1A66C7CD7512}"/>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902213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0F5D-6BFB-3534-CC13-5569A9F78687}"/>
              </a:ext>
            </a:extLst>
          </p:cNvPr>
          <p:cNvSpPr>
            <a:spLocks noGrp="1"/>
          </p:cNvSpPr>
          <p:nvPr>
            <p:ph type="title"/>
          </p:nvPr>
        </p:nvSpPr>
        <p:spPr/>
        <p:txBody>
          <a:bodyPr/>
          <a:lstStyle/>
          <a:p>
            <a:r>
              <a:rPr kumimoji="0" lang="en-US" sz="4400" b="1" i="0" u="none" strike="noStrike" kern="0" cap="none" spc="0" normalizeH="0" baseline="0" noProof="0" dirty="0">
                <a:ln>
                  <a:noFill/>
                </a:ln>
                <a:solidFill>
                  <a:srgbClr val="7E131E"/>
                </a:solidFill>
                <a:effectLst/>
                <a:uLnTx/>
                <a:uFillTx/>
                <a:latin typeface="Arial"/>
                <a:ea typeface="+mj-ea"/>
                <a:cs typeface="Arial"/>
              </a:rPr>
              <a:t>Jurisdiction – 1967 Act claims (</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lang="en-US" b="1" kern="0" dirty="0">
                <a:solidFill>
                  <a:srgbClr val="7E131E"/>
                </a:solidFill>
                <a:latin typeface="Arial"/>
                <a:cs typeface="Arial"/>
              </a:rPr>
              <a:t>)</a:t>
            </a:r>
            <a:endParaRPr lang="en-GB" dirty="0"/>
          </a:p>
        </p:txBody>
      </p:sp>
      <p:sp>
        <p:nvSpPr>
          <p:cNvPr id="3" name="Content Placeholder 2">
            <a:extLst>
              <a:ext uri="{FF2B5EF4-FFF2-40B4-BE49-F238E27FC236}">
                <a16:creationId xmlns:a16="http://schemas.microsoft.com/office/drawing/2014/main" id="{397CFDB6-80B7-3A8D-5390-93BF314E3BDF}"/>
              </a:ext>
            </a:extLst>
          </p:cNvPr>
          <p:cNvSpPr>
            <a:spLocks noGrp="1"/>
          </p:cNvSpPr>
          <p:nvPr>
            <p:ph idx="1"/>
          </p:nvPr>
        </p:nvSpPr>
        <p:spPr>
          <a:xfrm>
            <a:off x="745210" y="1748133"/>
            <a:ext cx="10515600" cy="4351338"/>
          </a:xfrm>
        </p:spPr>
        <p:txBody>
          <a:bodyPr>
            <a:normAutofit/>
          </a:bodyPr>
          <a:lstStyle/>
          <a:p>
            <a:pPr marL="0" indent="0">
              <a:buNone/>
            </a:pPr>
            <a:r>
              <a:rPr lang="en-GB" sz="2400" dirty="0">
                <a:latin typeface="Arial" panose="020B0604020202020204" pitchFamily="34" charset="0"/>
                <a:cs typeface="Arial" panose="020B0604020202020204" pitchFamily="34" charset="0"/>
              </a:rPr>
              <a:t>Section 40: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References to “the Court”</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Section 40 amends the 1967 Act to transfer jurisdiction from the Court to the Tribunal.</a:t>
            </a:r>
          </a:p>
          <a:p>
            <a:r>
              <a:rPr lang="en-GB" sz="2400" dirty="0">
                <a:latin typeface="Arial" panose="020B0604020202020204" pitchFamily="34" charset="0"/>
                <a:cs typeface="Arial" panose="020B0604020202020204" pitchFamily="34" charset="0"/>
              </a:rPr>
              <a:t>Includes amendments to provisions which permit or require that payments are now made into Tribunal instead of the Court</a:t>
            </a:r>
          </a:p>
          <a:p>
            <a:r>
              <a:rPr lang="en-GB" sz="2400" dirty="0">
                <a:latin typeface="Arial" panose="020B0604020202020204" pitchFamily="34" charset="0"/>
                <a:cs typeface="Arial" panose="020B0604020202020204" pitchFamily="34" charset="0"/>
              </a:rPr>
              <a:t>Contains other amendments that generally reflect the expanded jurisdiction of the Tribunal under new regime</a:t>
            </a:r>
          </a:p>
        </p:txBody>
      </p:sp>
      <p:pic>
        <p:nvPicPr>
          <p:cNvPr id="5" name="Picture 4">
            <a:extLst>
              <a:ext uri="{FF2B5EF4-FFF2-40B4-BE49-F238E27FC236}">
                <a16:creationId xmlns:a16="http://schemas.microsoft.com/office/drawing/2014/main" id="{723E8743-C441-EF14-FA4F-694C9A51E528}"/>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4205726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08F6-31DD-7701-73CD-5358CCDFC693}"/>
              </a:ext>
            </a:extLst>
          </p:cNvPr>
          <p:cNvSpPr>
            <a:spLocks noGrp="1"/>
          </p:cNvSpPr>
          <p:nvPr>
            <p:ph type="title"/>
          </p:nvPr>
        </p:nvSpPr>
        <p:spPr/>
        <p:txBody>
          <a:bodyPr/>
          <a:lstStyle/>
          <a:p>
            <a:pPr algn="ctr"/>
            <a:r>
              <a:rPr kumimoji="0" lang="en-US" sz="4400" b="1" i="0" u="none" strike="noStrike" kern="0" cap="none" spc="0" normalizeH="0" baseline="0" noProof="0" dirty="0">
                <a:ln>
                  <a:noFill/>
                </a:ln>
                <a:solidFill>
                  <a:srgbClr val="7E131E"/>
                </a:solidFill>
                <a:effectLst/>
                <a:uLnTx/>
                <a:uFillTx/>
                <a:latin typeface="Arial"/>
                <a:ea typeface="+mj-ea"/>
                <a:cs typeface="Arial"/>
              </a:rPr>
              <a:t>Jurisdiction under the 1993 Act</a:t>
            </a:r>
            <a:endParaRPr lang="en-GB" dirty="0"/>
          </a:p>
        </p:txBody>
      </p:sp>
      <p:sp>
        <p:nvSpPr>
          <p:cNvPr id="3" name="Content Placeholder 2">
            <a:extLst>
              <a:ext uri="{FF2B5EF4-FFF2-40B4-BE49-F238E27FC236}">
                <a16:creationId xmlns:a16="http://schemas.microsoft.com/office/drawing/2014/main" id="{3D1AE1DD-36FD-D39F-53A1-CA00DC92B269}"/>
              </a:ext>
            </a:extLst>
          </p:cNvPr>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Section 41 of the Bill</a:t>
            </a:r>
          </a:p>
          <a:p>
            <a:r>
              <a:rPr lang="en-GB" sz="2400" dirty="0">
                <a:latin typeface="Arial" panose="020B0604020202020204" pitchFamily="34" charset="0"/>
                <a:cs typeface="Arial" panose="020B0604020202020204" pitchFamily="34" charset="0"/>
              </a:rPr>
              <a:t>Amends and inserts provisions into the 1993 Act which transfer jurisdiction from the County Court to the Tribunal and extend the powers of the Tribunal generally </a:t>
            </a:r>
          </a:p>
          <a:p>
            <a:r>
              <a:rPr lang="en-GB" sz="2400" dirty="0">
                <a:latin typeface="Arial" panose="020B0604020202020204" pitchFamily="34" charset="0"/>
                <a:cs typeface="Arial" panose="020B0604020202020204" pitchFamily="34" charset="0"/>
              </a:rPr>
              <a:t>New s27A of 1993 Act gives the Tribunal new powers to make orders for the completion of the conveyance, payment of the premium into Tribunal (or to a specified person) (Collectives)</a:t>
            </a:r>
          </a:p>
          <a:p>
            <a:r>
              <a:rPr lang="en-GB" sz="2400" dirty="0">
                <a:latin typeface="Arial" panose="020B0604020202020204" pitchFamily="34" charset="0"/>
                <a:cs typeface="Arial" panose="020B0604020202020204" pitchFamily="34" charset="0"/>
              </a:rPr>
              <a:t>Similar amends to s48 of the 1993 Act in respect of lease extensions (execution/payment of premium) and s49 applications where Landlord fails to give counternotice</a:t>
            </a:r>
          </a:p>
        </p:txBody>
      </p:sp>
      <p:pic>
        <p:nvPicPr>
          <p:cNvPr id="5" name="Picture 4">
            <a:extLst>
              <a:ext uri="{FF2B5EF4-FFF2-40B4-BE49-F238E27FC236}">
                <a16:creationId xmlns:a16="http://schemas.microsoft.com/office/drawing/2014/main" id="{93EC9E35-1B0F-7BFA-21B0-6C3C3C1BB56E}"/>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7943854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A397-7B04-EC83-BDAF-097B10D4142D}"/>
              </a:ext>
            </a:extLst>
          </p:cNvPr>
          <p:cNvSpPr>
            <a:spLocks noGrp="1"/>
          </p:cNvSpPr>
          <p:nvPr>
            <p:ph type="title"/>
          </p:nvPr>
        </p:nvSpPr>
        <p:spPr/>
        <p:txBody>
          <a:bodyPr/>
          <a:lstStyle/>
          <a:p>
            <a:r>
              <a:rPr kumimoji="0" lang="en-US" sz="4400" b="1" i="0" u="none" strike="noStrike" kern="0" cap="none" spc="0" normalizeH="0" baseline="0" noProof="0" dirty="0">
                <a:ln>
                  <a:noFill/>
                </a:ln>
                <a:solidFill>
                  <a:srgbClr val="7E131E"/>
                </a:solidFill>
                <a:effectLst/>
                <a:uLnTx/>
                <a:uFillTx/>
                <a:latin typeface="Arial"/>
                <a:ea typeface="+mj-ea"/>
                <a:cs typeface="Arial"/>
              </a:rPr>
              <a:t>Jurisdiction under the 1993 Act (</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lang="en-US" b="1" kern="0" dirty="0">
                <a:solidFill>
                  <a:srgbClr val="7E131E"/>
                </a:solidFill>
                <a:latin typeface="Arial"/>
                <a:cs typeface="Arial"/>
              </a:rPr>
              <a:t>)</a:t>
            </a:r>
            <a:endParaRPr lang="en-GB" dirty="0"/>
          </a:p>
        </p:txBody>
      </p:sp>
      <p:sp>
        <p:nvSpPr>
          <p:cNvPr id="3" name="Content Placeholder 2">
            <a:extLst>
              <a:ext uri="{FF2B5EF4-FFF2-40B4-BE49-F238E27FC236}">
                <a16:creationId xmlns:a16="http://schemas.microsoft.com/office/drawing/2014/main" id="{8A137FEB-6E62-1C97-D5C9-62B97967AF15}"/>
              </a:ext>
            </a:extLst>
          </p:cNvPr>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Amends to s90 of the 1993 Act (which cover the jurisdiction of the County Court)</a:t>
            </a:r>
          </a:p>
          <a:p>
            <a:r>
              <a:rPr lang="en-GB" sz="2400" dirty="0">
                <a:latin typeface="Arial" panose="020B0604020202020204" pitchFamily="34" charset="0"/>
                <a:cs typeface="Arial" panose="020B0604020202020204" pitchFamily="34" charset="0"/>
              </a:rPr>
              <a:t>Repeals follow the general transfer of jurisdiction from the Court to the Tribunal</a:t>
            </a:r>
          </a:p>
          <a:p>
            <a:r>
              <a:rPr lang="en-GB" sz="2400" dirty="0">
                <a:latin typeface="Arial" panose="020B0604020202020204" pitchFamily="34" charset="0"/>
                <a:cs typeface="Arial" panose="020B0604020202020204" pitchFamily="34" charset="0"/>
              </a:rPr>
              <a:t>Sections 90(2) and 91 of the Act are replaced by New s91 and 91A</a:t>
            </a:r>
          </a:p>
          <a:p>
            <a:r>
              <a:rPr lang="en-GB" sz="2400" dirty="0">
                <a:latin typeface="Arial" panose="020B0604020202020204" pitchFamily="34" charset="0"/>
                <a:cs typeface="Arial" panose="020B0604020202020204" pitchFamily="34" charset="0"/>
              </a:rPr>
              <a:t>New s91 restates and extends the jurisdiction of the Tribunal to determine certain specified matters </a:t>
            </a:r>
            <a:r>
              <a:rPr lang="en-GB" sz="2400" dirty="0" err="1">
                <a:latin typeface="Arial" panose="020B0604020202020204" pitchFamily="34" charset="0"/>
                <a:cs typeface="Arial" panose="020B0604020202020204" pitchFamily="34" charset="0"/>
              </a:rPr>
              <a:t>e.g</a:t>
            </a:r>
            <a:r>
              <a:rPr lang="en-GB" sz="2400" dirty="0">
                <a:latin typeface="Arial" panose="020B0604020202020204" pitchFamily="34" charset="0"/>
                <a:cs typeface="Arial" panose="020B0604020202020204" pitchFamily="34" charset="0"/>
              </a:rPr>
              <a:t> power to apportion rent or pay certain costs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Also gives the Tribunal power to deal with cases where the intermediate landlord claims reduction in their rent</a:t>
            </a:r>
          </a:p>
          <a:p>
            <a:endParaRPr lang="en-GB"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75D1D51-696D-0445-8AEE-0BB5BFF328A8}"/>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16124075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D0E8F-5C80-43AE-1CB4-3A042061FB7A}"/>
              </a:ext>
            </a:extLst>
          </p:cNvPr>
          <p:cNvSpPr>
            <a:spLocks noGrp="1"/>
          </p:cNvSpPr>
          <p:nvPr>
            <p:ph type="title"/>
          </p:nvPr>
        </p:nvSpPr>
        <p:spPr/>
        <p:txBody>
          <a:bodyPr/>
          <a:lstStyle/>
          <a:p>
            <a:pPr algn="ctr"/>
            <a:r>
              <a:rPr kumimoji="0" lang="en-US" sz="4400" b="1" i="0" u="none" strike="noStrike" kern="0" cap="none" spc="0" normalizeH="0" baseline="0" noProof="0" dirty="0">
                <a:ln>
                  <a:noFill/>
                </a:ln>
                <a:solidFill>
                  <a:srgbClr val="7E131E"/>
                </a:solidFill>
                <a:effectLst/>
                <a:uLnTx/>
                <a:uFillTx/>
                <a:latin typeface="Arial"/>
                <a:ea typeface="+mj-ea"/>
                <a:cs typeface="Arial"/>
              </a:rPr>
              <a:t>Jurisdiction under the 1993 Act (</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lang="en-US" b="1" kern="0" dirty="0">
                <a:solidFill>
                  <a:srgbClr val="7E131E"/>
                </a:solidFill>
                <a:latin typeface="Arial"/>
                <a:cs typeface="Arial"/>
              </a:rPr>
              <a:t>)</a:t>
            </a:r>
            <a:endParaRPr lang="en-GB" dirty="0"/>
          </a:p>
        </p:txBody>
      </p:sp>
      <p:sp>
        <p:nvSpPr>
          <p:cNvPr id="3" name="Content Placeholder 2">
            <a:extLst>
              <a:ext uri="{FF2B5EF4-FFF2-40B4-BE49-F238E27FC236}">
                <a16:creationId xmlns:a16="http://schemas.microsoft.com/office/drawing/2014/main" id="{B50E864E-D650-8F77-B3D9-8E776DEE070C}"/>
              </a:ext>
            </a:extLst>
          </p:cNvPr>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New S91A</a:t>
            </a:r>
          </a:p>
          <a:p>
            <a:r>
              <a:rPr lang="en-GB" sz="2400" dirty="0">
                <a:latin typeface="Arial" panose="020B0604020202020204" pitchFamily="34" charset="0"/>
                <a:cs typeface="Arial" panose="020B0604020202020204" pitchFamily="34" charset="0"/>
              </a:rPr>
              <a:t>Where only the Court has power to grant a remedy sought (even if other remedies are also sought in the proceedings) this new section confers jurisdiction for the proceedings as a whole on the Court</a:t>
            </a:r>
          </a:p>
          <a:p>
            <a:r>
              <a:rPr lang="en-GB" sz="2400" dirty="0">
                <a:latin typeface="Arial" panose="020B0604020202020204" pitchFamily="34" charset="0"/>
                <a:cs typeface="Arial" panose="020B0604020202020204" pitchFamily="34" charset="0"/>
              </a:rPr>
              <a:t>Where the Court has jurisdiction, this new section also enables the Court to transfer </a:t>
            </a:r>
            <a:r>
              <a:rPr lang="en-GB" sz="2400" b="1" dirty="0">
                <a:latin typeface="Arial" panose="020B0604020202020204" pitchFamily="34" charset="0"/>
                <a:cs typeface="Arial" panose="020B0604020202020204" pitchFamily="34" charset="0"/>
              </a:rPr>
              <a:t>part</a:t>
            </a:r>
            <a:r>
              <a:rPr lang="en-GB" sz="2400" dirty="0">
                <a:latin typeface="Arial" panose="020B0604020202020204" pitchFamily="34" charset="0"/>
                <a:cs typeface="Arial" panose="020B0604020202020204" pitchFamily="34" charset="0"/>
              </a:rPr>
              <a:t> of the proceedings to the Tribunal to deal with certain aspects as applicable</a:t>
            </a:r>
          </a:p>
        </p:txBody>
      </p:sp>
      <p:pic>
        <p:nvPicPr>
          <p:cNvPr id="5" name="Picture 4">
            <a:extLst>
              <a:ext uri="{FF2B5EF4-FFF2-40B4-BE49-F238E27FC236}">
                <a16:creationId xmlns:a16="http://schemas.microsoft.com/office/drawing/2014/main" id="{F1733886-15BC-CCC6-A946-7AEA589DC789}"/>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416993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1C508-FA4C-47B6-D2A5-0FC4A29C5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79B23-1E35-AE98-C55B-3D46E6327FB9}"/>
              </a:ext>
            </a:extLst>
          </p:cNvPr>
          <p:cNvSpPr>
            <a:spLocks noGrp="1"/>
          </p:cNvSpPr>
          <p:nvPr>
            <p:ph type="title"/>
          </p:nvPr>
        </p:nvSpPr>
        <p:spPr>
          <a:xfrm>
            <a:off x="1244278" y="546616"/>
            <a:ext cx="9994740" cy="1231106"/>
          </a:xfrm>
        </p:spPr>
        <p:txBody>
          <a:bodyPr/>
          <a:lstStyle/>
          <a:p>
            <a:pPr algn="ctr"/>
            <a:r>
              <a:rPr lang="en-US" sz="4000" dirty="0"/>
              <a:t>Ban on </a:t>
            </a:r>
            <a:r>
              <a:rPr lang="en-US" sz="4000" b="1" dirty="0"/>
              <a:t>assignment of</a:t>
            </a:r>
            <a:r>
              <a:rPr lang="en-US" sz="4000" dirty="0"/>
              <a:t> long residential leases of houses (s.1(2))</a:t>
            </a:r>
            <a:endParaRPr lang="en-GB" sz="4000" dirty="0"/>
          </a:p>
        </p:txBody>
      </p:sp>
      <p:sp>
        <p:nvSpPr>
          <p:cNvPr id="3" name="Text Placeholder 2">
            <a:extLst>
              <a:ext uri="{FF2B5EF4-FFF2-40B4-BE49-F238E27FC236}">
                <a16:creationId xmlns:a16="http://schemas.microsoft.com/office/drawing/2014/main" id="{AC317234-CFA3-32D9-A1C1-0B1FC85EE6A0}"/>
              </a:ext>
            </a:extLst>
          </p:cNvPr>
          <p:cNvSpPr>
            <a:spLocks noGrp="1"/>
          </p:cNvSpPr>
          <p:nvPr>
            <p:ph type="body" idx="1"/>
          </p:nvPr>
        </p:nvSpPr>
        <p:spPr>
          <a:xfrm>
            <a:off x="1562098" y="1752600"/>
            <a:ext cx="9067801" cy="3693319"/>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 person may not assign the whole or a part of a lease which was granted on or after commencement if—</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at the time of the assignment the lease is a long residential lease of a house, but</a:t>
            </a: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at the time of the grant the lease was not a long residential lease of a house.</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So, you couldn’t grant a lease of two flats, knock them into a house and then assign the lease of the house</a:t>
            </a:r>
            <a:endParaRPr lang="en-GB"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9911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BC4B-1423-5A8F-96D2-5D5A1F55073A}"/>
              </a:ext>
            </a:extLst>
          </p:cNvPr>
          <p:cNvSpPr>
            <a:spLocks noGrp="1"/>
          </p:cNvSpPr>
          <p:nvPr>
            <p:ph type="title"/>
          </p:nvPr>
        </p:nvSpPr>
        <p:spPr/>
        <p:txBody>
          <a:bodyPr/>
          <a:lstStyle/>
          <a:p>
            <a:pPr algn="ctr"/>
            <a:r>
              <a:rPr kumimoji="0" lang="en-US" sz="4400" b="1" i="0" u="none" strike="noStrike" kern="0" cap="none" spc="0" normalizeH="0" baseline="0" noProof="0" dirty="0">
                <a:ln>
                  <a:noFill/>
                </a:ln>
                <a:solidFill>
                  <a:srgbClr val="7E131E"/>
                </a:solidFill>
                <a:effectLst/>
                <a:uLnTx/>
                <a:uFillTx/>
                <a:latin typeface="Arial"/>
                <a:ea typeface="+mj-ea"/>
                <a:cs typeface="Arial"/>
              </a:rPr>
              <a:t>Jurisdiction under the 1993 Act(</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lang="en-US" b="1" kern="0" dirty="0">
                <a:solidFill>
                  <a:srgbClr val="7E131E"/>
                </a:solidFill>
                <a:latin typeface="Arial"/>
                <a:cs typeface="Arial"/>
              </a:rPr>
              <a:t>)</a:t>
            </a:r>
            <a:endParaRPr lang="en-GB" dirty="0"/>
          </a:p>
        </p:txBody>
      </p:sp>
      <p:sp>
        <p:nvSpPr>
          <p:cNvPr id="3" name="Content Placeholder 2">
            <a:extLst>
              <a:ext uri="{FF2B5EF4-FFF2-40B4-BE49-F238E27FC236}">
                <a16:creationId xmlns:a16="http://schemas.microsoft.com/office/drawing/2014/main" id="{9C02CC9E-B8A6-FDF7-1C2D-679620041F6F}"/>
              </a:ext>
            </a:extLst>
          </p:cNvPr>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Existing s92 relating to enforcement of obligations is amended to give the Tribunal the same power as the Court to make an order requiring a person to comply with any requirement imposed on them by any provision in Chapters 1 and 2</a:t>
            </a:r>
          </a:p>
          <a:p>
            <a:r>
              <a:rPr lang="en-GB" sz="2400" dirty="0">
                <a:latin typeface="Arial" panose="020B0604020202020204" pitchFamily="34" charset="0"/>
                <a:cs typeface="Arial" panose="020B0604020202020204" pitchFamily="34" charset="0"/>
              </a:rPr>
              <a:t>These amendments set out the circumstances where an application for a compliance order can be made to the Court (as opposed to the Tribunal) as well as making provisions for enforcement by the Court of certain compliance orders previously made by the Tribunal</a:t>
            </a:r>
          </a:p>
          <a:p>
            <a:r>
              <a:rPr lang="en-GB" sz="2400" dirty="0">
                <a:latin typeface="Arial" panose="020B0604020202020204" pitchFamily="34" charset="0"/>
                <a:cs typeface="Arial" panose="020B0604020202020204" pitchFamily="34" charset="0"/>
              </a:rPr>
              <a:t>Parties can apply for enforcement or alternatively the Tribunal may order transfer of proceedings to the Court for the Court to enforce Order </a:t>
            </a:r>
          </a:p>
        </p:txBody>
      </p:sp>
      <p:pic>
        <p:nvPicPr>
          <p:cNvPr id="5" name="Picture 4">
            <a:extLst>
              <a:ext uri="{FF2B5EF4-FFF2-40B4-BE49-F238E27FC236}">
                <a16:creationId xmlns:a16="http://schemas.microsoft.com/office/drawing/2014/main" id="{1617D80B-CB9E-45B6-8176-E181AC56D75E}"/>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5449343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B6FE-3485-DB4A-D456-5A5AD7F6E9EE}"/>
              </a:ext>
            </a:extLst>
          </p:cNvPr>
          <p:cNvSpPr>
            <a:spLocks noGrp="1"/>
          </p:cNvSpPr>
          <p:nvPr>
            <p:ph type="title"/>
          </p:nvPr>
        </p:nvSpPr>
        <p:spPr/>
        <p:txBody>
          <a:bodyPr/>
          <a:lstStyle/>
          <a:p>
            <a:pPr algn="ctr"/>
            <a:r>
              <a:rPr kumimoji="0" lang="en-US" sz="4400" b="1" i="0" u="none" strike="noStrike" kern="0" cap="none" spc="0" normalizeH="0" baseline="0" noProof="0" dirty="0">
                <a:ln>
                  <a:noFill/>
                </a:ln>
                <a:solidFill>
                  <a:srgbClr val="7E131E"/>
                </a:solidFill>
                <a:effectLst/>
                <a:uLnTx/>
                <a:uFillTx/>
                <a:latin typeface="Arial"/>
                <a:ea typeface="+mj-ea"/>
                <a:cs typeface="Arial"/>
              </a:rPr>
              <a:t>Jurisdiction under the 1993 (</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lang="en-US" b="1" kern="0" dirty="0">
                <a:solidFill>
                  <a:srgbClr val="7E131E"/>
                </a:solidFill>
                <a:latin typeface="Arial"/>
                <a:cs typeface="Arial"/>
              </a:rPr>
              <a:t>)</a:t>
            </a:r>
            <a:endParaRPr lang="en-GB" dirty="0"/>
          </a:p>
        </p:txBody>
      </p:sp>
      <p:sp>
        <p:nvSpPr>
          <p:cNvPr id="3" name="Content Placeholder 2">
            <a:extLst>
              <a:ext uri="{FF2B5EF4-FFF2-40B4-BE49-F238E27FC236}">
                <a16:creationId xmlns:a16="http://schemas.microsoft.com/office/drawing/2014/main" id="{53C5395B-4CD1-A7A7-18AF-04DD6E46D01D}"/>
              </a:ext>
            </a:extLst>
          </p:cNvPr>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References to “the Court” in Part 1</a:t>
            </a:r>
          </a:p>
          <a:p>
            <a:r>
              <a:rPr lang="en-GB" sz="2400" dirty="0">
                <a:latin typeface="Arial" panose="020B0604020202020204" pitchFamily="34" charset="0"/>
                <a:cs typeface="Arial" panose="020B0604020202020204" pitchFamily="34" charset="0"/>
              </a:rPr>
              <a:t>Section 42 of the Bill amends the 1993 Act to transfer jurisdiction for specific matters from the Court to the Tribunal </a:t>
            </a:r>
            <a:r>
              <a:rPr lang="en-GB" sz="2400" dirty="0" err="1">
                <a:latin typeface="Arial" panose="020B0604020202020204" pitchFamily="34" charset="0"/>
                <a:cs typeface="Arial" panose="020B0604020202020204" pitchFamily="34" charset="0"/>
              </a:rPr>
              <a:t>e.g</a:t>
            </a:r>
            <a:r>
              <a:rPr lang="en-GB" sz="2400" dirty="0">
                <a:latin typeface="Arial" panose="020B0604020202020204" pitchFamily="34" charset="0"/>
                <a:cs typeface="Arial" panose="020B0604020202020204" pitchFamily="34" charset="0"/>
              </a:rPr>
              <a:t> requiring payment into Tribunal instead of the Court</a:t>
            </a:r>
          </a:p>
          <a:p>
            <a:r>
              <a:rPr lang="en-GB" sz="2400" dirty="0">
                <a:latin typeface="Arial" panose="020B0604020202020204" pitchFamily="34" charset="0"/>
                <a:cs typeface="Arial" panose="020B0604020202020204" pitchFamily="34" charset="0"/>
              </a:rPr>
              <a:t>Other amendments to the Act reflect the Tribunal’s expanded jurisdiction</a:t>
            </a:r>
          </a:p>
        </p:txBody>
      </p:sp>
      <p:pic>
        <p:nvPicPr>
          <p:cNvPr id="5" name="Picture 4">
            <a:extLst>
              <a:ext uri="{FF2B5EF4-FFF2-40B4-BE49-F238E27FC236}">
                <a16:creationId xmlns:a16="http://schemas.microsoft.com/office/drawing/2014/main" id="{4ADF8343-B0D0-6D35-9A07-802E7B3234DC}"/>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8120340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BCE0-2478-E4D5-1A40-B036B902DA0D}"/>
              </a:ext>
            </a:extLst>
          </p:cNvPr>
          <p:cNvSpPr>
            <a:spLocks noGrp="1"/>
          </p:cNvSpPr>
          <p:nvPr>
            <p:ph type="title"/>
          </p:nvPr>
        </p:nvSpPr>
        <p:spPr/>
        <p:txBody>
          <a:bodyPr>
            <a:normAutofit/>
          </a:bodyPr>
          <a:lstStyle/>
          <a:p>
            <a:r>
              <a:rPr kumimoji="0" lang="en-US" sz="4400" b="1" i="0" u="none" strike="noStrike" kern="0" cap="none" spc="0" normalizeH="0" baseline="0" noProof="0" dirty="0">
                <a:ln>
                  <a:noFill/>
                </a:ln>
                <a:solidFill>
                  <a:srgbClr val="7E131E"/>
                </a:solidFill>
                <a:effectLst/>
                <a:uLnTx/>
                <a:uFillTx/>
                <a:latin typeface="Arial"/>
                <a:ea typeface="+mj-ea"/>
                <a:cs typeface="Arial"/>
              </a:rPr>
              <a:t>No first – instance applications to the High Court in Tribunal matters</a:t>
            </a:r>
            <a:endParaRPr lang="en-GB" dirty="0"/>
          </a:p>
        </p:txBody>
      </p:sp>
      <p:sp>
        <p:nvSpPr>
          <p:cNvPr id="3" name="Content Placeholder 2">
            <a:extLst>
              <a:ext uri="{FF2B5EF4-FFF2-40B4-BE49-F238E27FC236}">
                <a16:creationId xmlns:a16="http://schemas.microsoft.com/office/drawing/2014/main" id="{3F9E7EA4-1956-0069-4A86-4FC701DCCDA7}"/>
              </a:ext>
            </a:extLst>
          </p:cNvPr>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Reflecting its inherent jurisdiction, the High Court has the power to make declarations on matters that would otherwise fall under the jurisdiction of another Court of Tribunal.</a:t>
            </a:r>
          </a:p>
          <a:p>
            <a:pPr marL="0" indent="0">
              <a:buNone/>
            </a:pPr>
            <a:r>
              <a:rPr lang="en-GB" sz="2400" dirty="0">
                <a:latin typeface="Arial" panose="020B0604020202020204" pitchFamily="34" charset="0"/>
                <a:cs typeface="Arial" panose="020B0604020202020204" pitchFamily="34" charset="0"/>
              </a:rPr>
              <a:t>Section 43 prevents an application to the High Court in the first instance for enfranchisement matters under both 1967 Act and 1993 Act where the Tribunal has jurisdiction</a:t>
            </a:r>
          </a:p>
        </p:txBody>
      </p:sp>
      <p:pic>
        <p:nvPicPr>
          <p:cNvPr id="5" name="Picture 4">
            <a:extLst>
              <a:ext uri="{FF2B5EF4-FFF2-40B4-BE49-F238E27FC236}">
                <a16:creationId xmlns:a16="http://schemas.microsoft.com/office/drawing/2014/main" id="{EC3A4E76-4D5C-71A9-6E75-8BC064EE912E}"/>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5804293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5">
            <a:extLst>
              <a:ext uri="{FF2B5EF4-FFF2-40B4-BE49-F238E27FC236}">
                <a16:creationId xmlns:a16="http://schemas.microsoft.com/office/drawing/2014/main" id="{70F492CF-F89E-6139-306C-9E90C5740EDC}"/>
              </a:ext>
            </a:extLst>
          </p:cNvPr>
          <p:cNvSpPr/>
          <p:nvPr/>
        </p:nvSpPr>
        <p:spPr>
          <a:xfrm>
            <a:off x="1104900" y="2573131"/>
            <a:ext cx="9982200" cy="1711737"/>
          </a:xfrm>
          <a:prstGeom prst="rect">
            <a:avLst/>
          </a:prstGeom>
          <a:blipFill>
            <a:blip r:embed="rId2" cstate="print"/>
            <a:stretch>
              <a:fillRect/>
            </a:stretch>
          </a:blipFill>
        </p:spPr>
        <p:txBody>
          <a:bodyPr wrap="square" lIns="0" tIns="0" rIns="0" bIns="0" rtlCol="0"/>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Other rights of long leaseholders: Part 3</a:t>
            </a: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E110487F-8C21-1017-E47E-93DAB30BEFDA}"/>
              </a:ext>
            </a:extLst>
          </p:cNvPr>
          <p:cNvPicPr>
            <a:picLocks noChangeAspect="1"/>
          </p:cNvPicPr>
          <p:nvPr/>
        </p:nvPicPr>
        <p:blipFill>
          <a:blip r:embed="rId3"/>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1298288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3DBE-9BF5-0E48-1834-58CEC51F15A1}"/>
              </a:ext>
            </a:extLst>
          </p:cNvPr>
          <p:cNvSpPr>
            <a:spLocks noGrp="1"/>
          </p:cNvSpPr>
          <p:nvPr>
            <p:ph type="title"/>
          </p:nvPr>
        </p:nvSpPr>
        <p:spPr/>
        <p:txBody>
          <a:bodyPr>
            <a:normAutofit/>
          </a:bodyPr>
          <a:lstStyle/>
          <a:p>
            <a:pPr marL="0" marR="0" lvl="0" indent="0" algn="ctr" defTabSz="914400" rtl="0" eaLnBrk="1" fontAlgn="auto" latinLnBrk="0" hangingPunct="1">
              <a:lnSpc>
                <a:spcPct val="90000"/>
              </a:lnSpc>
              <a:spcBef>
                <a:spcPts val="1000"/>
              </a:spcBef>
              <a:spcAft>
                <a:spcPts val="0"/>
              </a:spcAft>
              <a:tabLst/>
              <a:defRPr/>
            </a:pPr>
            <a:r>
              <a:rPr kumimoji="0" lang="en-US" sz="4000" b="1" i="0" u="none" strike="noStrike" kern="0" cap="none" spc="0" normalizeH="0" baseline="0" noProof="0" dirty="0">
                <a:ln>
                  <a:noFill/>
                </a:ln>
                <a:solidFill>
                  <a:srgbClr val="7E131E"/>
                </a:solidFill>
                <a:effectLst/>
                <a:uLnTx/>
                <a:uFillTx/>
                <a:latin typeface="Arial"/>
                <a:ea typeface="+mj-ea"/>
                <a:cs typeface="Arial"/>
              </a:rPr>
              <a:t>Right New right to vary long lease to replace rent with a peppercorn rent</a:t>
            </a:r>
            <a:endParaRPr lang="en-GB" dirty="0"/>
          </a:p>
        </p:txBody>
      </p:sp>
      <p:sp>
        <p:nvSpPr>
          <p:cNvPr id="3" name="Content Placeholder 2">
            <a:extLst>
              <a:ext uri="{FF2B5EF4-FFF2-40B4-BE49-F238E27FC236}">
                <a16:creationId xmlns:a16="http://schemas.microsoft.com/office/drawing/2014/main" id="{2A9D1BF3-4989-681E-E062-684F59B69998}"/>
              </a:ext>
            </a:extLst>
          </p:cNvPr>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Introduced in Part 3 of the Bill</a:t>
            </a:r>
          </a:p>
          <a:p>
            <a:r>
              <a:rPr lang="en-GB" sz="2400" dirty="0">
                <a:latin typeface="Arial" panose="020B0604020202020204" pitchFamily="34" charset="0"/>
                <a:cs typeface="Arial" panose="020B0604020202020204" pitchFamily="34" charset="0"/>
              </a:rPr>
              <a:t>Section 46 of the bill brings into effect Schedule 9</a:t>
            </a:r>
          </a:p>
          <a:p>
            <a:r>
              <a:rPr lang="en-GB" sz="2400" dirty="0">
                <a:latin typeface="Arial" panose="020B0604020202020204" pitchFamily="34" charset="0"/>
                <a:cs typeface="Arial" panose="020B0604020202020204" pitchFamily="34" charset="0"/>
              </a:rPr>
              <a:t>Confers on certain leaseholders the new right to vary the lease so that the </a:t>
            </a:r>
            <a:r>
              <a:rPr lang="en-GB" sz="2400" u="sng" dirty="0">
                <a:latin typeface="Arial" panose="020B0604020202020204" pitchFamily="34" charset="0"/>
                <a:cs typeface="Arial" panose="020B0604020202020204" pitchFamily="34" charset="0"/>
              </a:rPr>
              <a:t>whole</a:t>
            </a:r>
            <a:r>
              <a:rPr lang="en-GB" sz="2400" dirty="0">
                <a:latin typeface="Arial" panose="020B0604020202020204" pitchFamily="34" charset="0"/>
                <a:cs typeface="Arial" panose="020B0604020202020204" pitchFamily="34" charset="0"/>
              </a:rPr>
              <a:t> or </a:t>
            </a:r>
            <a:r>
              <a:rPr lang="en-GB" sz="2400" u="sng" dirty="0">
                <a:latin typeface="Arial" panose="020B0604020202020204" pitchFamily="34" charset="0"/>
                <a:cs typeface="Arial" panose="020B0604020202020204" pitchFamily="34" charset="0"/>
              </a:rPr>
              <a:t>part</a:t>
            </a:r>
            <a:r>
              <a:rPr lang="en-GB" sz="2400" dirty="0">
                <a:latin typeface="Arial" panose="020B0604020202020204" pitchFamily="34" charset="0"/>
                <a:cs typeface="Arial" panose="020B0604020202020204" pitchFamily="34" charset="0"/>
              </a:rPr>
              <a:t> of the rent becomes a peppercorn rent</a:t>
            </a:r>
          </a:p>
          <a:p>
            <a:r>
              <a:rPr lang="en-GB" sz="2400" dirty="0">
                <a:latin typeface="Arial" panose="020B0604020202020204" pitchFamily="34" charset="0"/>
                <a:cs typeface="Arial" panose="020B0604020202020204" pitchFamily="34" charset="0"/>
              </a:rPr>
              <a:t>Claim right by service of a “Rent Variation Notice”</a:t>
            </a:r>
          </a:p>
          <a:p>
            <a:r>
              <a:rPr lang="en-GB" sz="2400" dirty="0">
                <a:latin typeface="Arial" panose="020B0604020202020204" pitchFamily="34" charset="0"/>
                <a:cs typeface="Arial" panose="020B0604020202020204" pitchFamily="34" charset="0"/>
              </a:rPr>
              <a:t>In response Landlord must serve a counter-notice within the response period</a:t>
            </a:r>
          </a:p>
          <a:p>
            <a:pPr marL="0" indent="0" algn="ctr">
              <a:buNone/>
            </a:pPr>
            <a:endParaRPr lang="en-GB" dirty="0"/>
          </a:p>
        </p:txBody>
      </p:sp>
      <p:pic>
        <p:nvPicPr>
          <p:cNvPr id="5" name="Picture 4">
            <a:extLst>
              <a:ext uri="{FF2B5EF4-FFF2-40B4-BE49-F238E27FC236}">
                <a16:creationId xmlns:a16="http://schemas.microsoft.com/office/drawing/2014/main" id="{4A192567-9D87-DF2E-48C5-9C0BB8A6EF7D}"/>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13185919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173-00BC-C5EA-7E1D-224E574730F8}"/>
              </a:ext>
            </a:extLst>
          </p:cNvPr>
          <p:cNvSpPr>
            <a:spLocks noGrp="1"/>
          </p:cNvSpPr>
          <p:nvPr>
            <p:ph type="title"/>
          </p:nvPr>
        </p:nvSpPr>
        <p:spPr/>
        <p:txBody>
          <a:bodyPr>
            <a:normAutofit/>
          </a:bodyPr>
          <a:lstStyle/>
          <a:p>
            <a:pPr algn="ctr"/>
            <a:r>
              <a:rPr kumimoji="0" lang="en-US" sz="4000" b="1" i="0" u="none" strike="noStrike" kern="0" cap="none" spc="0" normalizeH="0" baseline="0" noProof="0" dirty="0">
                <a:ln>
                  <a:noFill/>
                </a:ln>
                <a:solidFill>
                  <a:srgbClr val="7E131E"/>
                </a:solidFill>
                <a:effectLst/>
                <a:uLnTx/>
                <a:uFillTx/>
                <a:latin typeface="Arial"/>
                <a:ea typeface="+mj-ea"/>
                <a:cs typeface="Arial"/>
              </a:rPr>
              <a:t>New right to vary long lease to replace rent with a peppercorn rent (</a:t>
            </a:r>
            <a:r>
              <a:rPr kumimoji="0" lang="en-US" sz="4000" b="1" i="0" u="none" strike="noStrike" kern="0" cap="none" spc="0" normalizeH="0" baseline="0" noProof="0" dirty="0" err="1">
                <a:ln>
                  <a:noFill/>
                </a:ln>
                <a:solidFill>
                  <a:srgbClr val="7E131E"/>
                </a:solidFill>
                <a:effectLst/>
                <a:uLnTx/>
                <a:uFillTx/>
                <a:latin typeface="Arial"/>
                <a:ea typeface="+mj-ea"/>
                <a:cs typeface="Arial"/>
              </a:rPr>
              <a:t>cont</a:t>
            </a:r>
            <a:r>
              <a:rPr kumimoji="0" lang="en-US" sz="4000" b="1" i="0" u="none" strike="noStrike" kern="0" cap="none" spc="0" normalizeH="0" baseline="0" noProof="0" dirty="0">
                <a:ln>
                  <a:noFill/>
                </a:ln>
                <a:solidFill>
                  <a:srgbClr val="7E131E"/>
                </a:solidFill>
                <a:effectLst/>
                <a:uLnTx/>
                <a:uFillTx/>
                <a:latin typeface="Arial"/>
                <a:ea typeface="+mj-ea"/>
                <a:cs typeface="Arial"/>
              </a:rPr>
              <a:t>)</a:t>
            </a:r>
            <a:endParaRPr lang="en-GB" dirty="0"/>
          </a:p>
        </p:txBody>
      </p:sp>
      <p:sp>
        <p:nvSpPr>
          <p:cNvPr id="3" name="Content Placeholder 2">
            <a:extLst>
              <a:ext uri="{FF2B5EF4-FFF2-40B4-BE49-F238E27FC236}">
                <a16:creationId xmlns:a16="http://schemas.microsoft.com/office/drawing/2014/main" id="{20BD4B65-0832-6ADF-FDD5-83313B52A2DD}"/>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to Tribunal where claim or the terms are not agreed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Upon payment of the required premium by the tenant, the lease must be varied by making the required rent variation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Reduction of rent in superior leases and each eligible landlord is entitled to be paid a share of the premium</a:t>
            </a:r>
          </a:p>
          <a:p>
            <a:endParaRPr lang="en-GB" dirty="0"/>
          </a:p>
        </p:txBody>
      </p:sp>
      <p:pic>
        <p:nvPicPr>
          <p:cNvPr id="5" name="Picture 4">
            <a:extLst>
              <a:ext uri="{FF2B5EF4-FFF2-40B4-BE49-F238E27FC236}">
                <a16:creationId xmlns:a16="http://schemas.microsoft.com/office/drawing/2014/main" id="{0D974B8B-30F7-48B3-749E-FEAF43C0C682}"/>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13307146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85714399-10AF-7527-C8AF-15AE488FA328}"/>
              </a:ext>
            </a:extLst>
          </p:cNvPr>
          <p:cNvSpPr/>
          <p:nvPr/>
        </p:nvSpPr>
        <p:spPr>
          <a:xfrm>
            <a:off x="1104900" y="3001065"/>
            <a:ext cx="9982200" cy="855869"/>
          </a:xfrm>
          <a:prstGeom prst="rect">
            <a:avLst/>
          </a:prstGeom>
          <a:blipFill>
            <a:blip r:embed="rId2" cstate="print"/>
            <a:stretch>
              <a:fillRect/>
            </a:stretch>
          </a:blipFill>
        </p:spPr>
        <p:txBody>
          <a:bodyPr wrap="square" lIns="0" tIns="0" rIns="0" bIns="0" rtlCol="0"/>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Right to Manage</a:t>
            </a:r>
          </a:p>
        </p:txBody>
      </p:sp>
    </p:spTree>
    <p:extLst>
      <p:ext uri="{BB962C8B-B14F-4D97-AF65-F5344CB8AC3E}">
        <p14:creationId xmlns:p14="http://schemas.microsoft.com/office/powerpoint/2010/main" val="40752359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2D42-56AB-2149-D235-060D41600537}"/>
              </a:ext>
            </a:extLst>
          </p:cNvPr>
          <p:cNvSpPr>
            <a:spLocks noGrp="1"/>
          </p:cNvSpPr>
          <p:nvPr>
            <p:ph type="title"/>
          </p:nvPr>
        </p:nvSpPr>
        <p:spPr/>
        <p:txBody>
          <a:bodyPr/>
          <a:lstStyle/>
          <a:p>
            <a:r>
              <a:rPr kumimoji="0" lang="en-US" sz="4400" b="1" i="0" u="none" strike="noStrike" kern="0" cap="none" spc="0" normalizeH="0" baseline="0" noProof="0" dirty="0">
                <a:ln>
                  <a:noFill/>
                </a:ln>
                <a:solidFill>
                  <a:srgbClr val="7E131E"/>
                </a:solidFill>
                <a:effectLst/>
                <a:uLnTx/>
                <a:uFillTx/>
                <a:latin typeface="Arial"/>
                <a:ea typeface="+mj-ea"/>
                <a:cs typeface="Arial"/>
              </a:rPr>
              <a:t>The Right to Manage</a:t>
            </a:r>
            <a:endParaRPr lang="en-GB" dirty="0"/>
          </a:p>
        </p:txBody>
      </p:sp>
      <p:sp>
        <p:nvSpPr>
          <p:cNvPr id="3" name="Content Placeholder 2">
            <a:extLst>
              <a:ext uri="{FF2B5EF4-FFF2-40B4-BE49-F238E27FC236}">
                <a16:creationId xmlns:a16="http://schemas.microsoft.com/office/drawing/2014/main" id="{5DB13AB5-97EF-6AB3-872B-07D1AAC95028}"/>
              </a:ext>
            </a:extLst>
          </p:cNvPr>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Despite extensive recommendations from the Law Commission in the 2020 report, very limited provisions in the Bill</a:t>
            </a:r>
          </a:p>
          <a:p>
            <a:r>
              <a:rPr lang="en-GB" sz="2400" dirty="0">
                <a:latin typeface="Arial" panose="020B0604020202020204" pitchFamily="34" charset="0"/>
                <a:cs typeface="Arial" panose="020B0604020202020204" pitchFamily="34" charset="0"/>
              </a:rPr>
              <a:t>Relevant amendments to the Commonhold &amp; Leasehold Reform Act are in section 47, 48, 49 and 50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Changes to the qualification criteria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47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non- residential limit on RTM claims has changed from 25% to 50% (as per Collectives)</a:t>
            </a:r>
          </a:p>
          <a:p>
            <a:pPr marL="0" indent="0">
              <a:buNone/>
            </a:pPr>
            <a:endParaRPr lang="en-GB"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D960BCB-48FB-F798-EA2E-919D258EC752}"/>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32100805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E70E-9EE5-4EEB-C622-E564229BDC25}"/>
              </a:ext>
            </a:extLst>
          </p:cNvPr>
          <p:cNvSpPr>
            <a:spLocks noGrp="1"/>
          </p:cNvSpPr>
          <p:nvPr>
            <p:ph type="title"/>
          </p:nvPr>
        </p:nvSpPr>
        <p:spPr/>
        <p:txBody>
          <a:bodyPr/>
          <a:lstStyle/>
          <a:p>
            <a:r>
              <a:rPr kumimoji="0" lang="en-US" sz="4400" b="1" i="0" u="none" strike="noStrike" kern="0" cap="none" spc="0" normalizeH="0" baseline="0" noProof="0" dirty="0">
                <a:ln>
                  <a:noFill/>
                </a:ln>
                <a:solidFill>
                  <a:srgbClr val="7E131E"/>
                </a:solidFill>
                <a:effectLst/>
                <a:uLnTx/>
                <a:uFillTx/>
                <a:latin typeface="Arial"/>
                <a:ea typeface="+mj-ea"/>
                <a:cs typeface="Arial"/>
              </a:rPr>
              <a:t>RTM (</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kumimoji="0" lang="en-US" sz="4400" b="1" i="0" u="none" strike="noStrike" kern="0" cap="none" spc="0" normalizeH="0" baseline="0" noProof="0" dirty="0">
                <a:ln>
                  <a:noFill/>
                </a:ln>
                <a:solidFill>
                  <a:srgbClr val="7E131E"/>
                </a:solidFill>
                <a:effectLst/>
                <a:uLnTx/>
                <a:uFillTx/>
                <a:latin typeface="Arial"/>
                <a:ea typeface="+mj-ea"/>
                <a:cs typeface="Arial"/>
              </a:rPr>
              <a:t>)</a:t>
            </a:r>
            <a:endParaRPr lang="en-GB" dirty="0"/>
          </a:p>
        </p:txBody>
      </p:sp>
      <p:sp>
        <p:nvSpPr>
          <p:cNvPr id="3" name="Content Placeholder 2">
            <a:extLst>
              <a:ext uri="{FF2B5EF4-FFF2-40B4-BE49-F238E27FC236}">
                <a16:creationId xmlns:a16="http://schemas.microsoft.com/office/drawing/2014/main" id="{8594B24D-51F2-8156-0CD0-47596257D345}"/>
              </a:ext>
            </a:extLst>
          </p:cNvPr>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Costs in RTM</a:t>
            </a:r>
          </a:p>
          <a:p>
            <a:r>
              <a:rPr lang="en-GB" sz="2400" dirty="0">
                <a:latin typeface="Arial" panose="020B0604020202020204" pitchFamily="34" charset="0"/>
                <a:cs typeface="Arial" panose="020B0604020202020204" pitchFamily="34" charset="0"/>
              </a:rPr>
              <a:t>Existing costs regime under 2002 Act will be changed</a:t>
            </a:r>
          </a:p>
          <a:p>
            <a:r>
              <a:rPr lang="en-GB" sz="2400" dirty="0">
                <a:latin typeface="Arial" panose="020B0604020202020204" pitchFamily="34" charset="0"/>
                <a:cs typeface="Arial" panose="020B0604020202020204" pitchFamily="34" charset="0"/>
              </a:rPr>
              <a:t>Section 48 of the Bill inserts new sections 87A and 87B</a:t>
            </a:r>
          </a:p>
          <a:p>
            <a:r>
              <a:rPr lang="en-GB" sz="2400" dirty="0">
                <a:latin typeface="Arial" panose="020B0604020202020204" pitchFamily="34" charset="0"/>
                <a:cs typeface="Arial" panose="020B0604020202020204" pitchFamily="34" charset="0"/>
              </a:rPr>
              <a:t>The RTM Company will no longer be liable for any costs incurred as a consequence of serving a Claim Notice save in limited circumstances</a:t>
            </a:r>
          </a:p>
          <a:p>
            <a:r>
              <a:rPr lang="en-GB" sz="2400" dirty="0">
                <a:latin typeface="Arial" panose="020B0604020202020204" pitchFamily="34" charset="0"/>
                <a:cs typeface="Arial" panose="020B0604020202020204" pitchFamily="34" charset="0"/>
              </a:rPr>
              <a:t>New 87B contains a power for the Tribunal to order reasonable costs of specified persons where claims are withdrawn or cease to have effect or where RTM has acted unreasonably</a:t>
            </a:r>
          </a:p>
          <a:p>
            <a:r>
              <a:rPr lang="en-GB" sz="2400" dirty="0">
                <a:latin typeface="Arial" panose="020B0604020202020204" pitchFamily="34" charset="0"/>
                <a:cs typeface="Arial" panose="020B0604020202020204" pitchFamily="34" charset="0"/>
              </a:rPr>
              <a:t>For there to be liability, certain conditions must be met as set out in 87B (2)</a:t>
            </a:r>
          </a:p>
        </p:txBody>
      </p:sp>
      <p:pic>
        <p:nvPicPr>
          <p:cNvPr id="5" name="Picture 4">
            <a:extLst>
              <a:ext uri="{FF2B5EF4-FFF2-40B4-BE49-F238E27FC236}">
                <a16:creationId xmlns:a16="http://schemas.microsoft.com/office/drawing/2014/main" id="{76187029-4CD4-5B13-564B-8E9D6E1C45C5}"/>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29140441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3E5-6EED-D1EC-9D13-3A15A1EB115A}"/>
              </a:ext>
            </a:extLst>
          </p:cNvPr>
          <p:cNvSpPr>
            <a:spLocks noGrp="1"/>
          </p:cNvSpPr>
          <p:nvPr>
            <p:ph type="title"/>
          </p:nvPr>
        </p:nvSpPr>
        <p:spPr/>
        <p:txBody>
          <a:bodyPr/>
          <a:lstStyle/>
          <a:p>
            <a:r>
              <a:rPr kumimoji="0" lang="en-US" sz="4400" b="1" i="0" u="none" strike="noStrike" kern="0" cap="none" spc="0" normalizeH="0" baseline="0" noProof="0" dirty="0">
                <a:ln>
                  <a:noFill/>
                </a:ln>
                <a:solidFill>
                  <a:srgbClr val="7E131E"/>
                </a:solidFill>
                <a:effectLst/>
                <a:uLnTx/>
                <a:uFillTx/>
                <a:latin typeface="Arial"/>
                <a:ea typeface="+mj-ea"/>
                <a:cs typeface="Arial"/>
              </a:rPr>
              <a:t>RTM (</a:t>
            </a:r>
            <a:r>
              <a:rPr kumimoji="0" lang="en-US" sz="4400" b="1" i="0" u="none" strike="noStrike" kern="0" cap="none" spc="0" normalizeH="0" baseline="0" noProof="0" dirty="0" err="1">
                <a:ln>
                  <a:noFill/>
                </a:ln>
                <a:solidFill>
                  <a:srgbClr val="7E131E"/>
                </a:solidFill>
                <a:effectLst/>
                <a:uLnTx/>
                <a:uFillTx/>
                <a:latin typeface="Arial"/>
                <a:ea typeface="+mj-ea"/>
                <a:cs typeface="Arial"/>
              </a:rPr>
              <a:t>cont</a:t>
            </a:r>
            <a:r>
              <a:rPr kumimoji="0" lang="en-US" sz="4400" b="1" i="0" u="none" strike="noStrike" kern="0" cap="none" spc="0" normalizeH="0" baseline="0" noProof="0" dirty="0">
                <a:ln>
                  <a:noFill/>
                </a:ln>
                <a:solidFill>
                  <a:srgbClr val="7E131E"/>
                </a:solidFill>
                <a:effectLst/>
                <a:uLnTx/>
                <a:uFillTx/>
                <a:latin typeface="Arial"/>
                <a:ea typeface="+mj-ea"/>
                <a:cs typeface="Arial"/>
              </a:rPr>
              <a:t>)</a:t>
            </a:r>
            <a:endParaRPr lang="en-GB" dirty="0"/>
          </a:p>
        </p:txBody>
      </p:sp>
      <p:sp>
        <p:nvSpPr>
          <p:cNvPr id="3" name="Content Placeholder 2">
            <a:extLst>
              <a:ext uri="{FF2B5EF4-FFF2-40B4-BE49-F238E27FC236}">
                <a16:creationId xmlns:a16="http://schemas.microsoft.com/office/drawing/2014/main" id="{3323B6DD-E250-B255-7036-49C1941C5F96}"/>
              </a:ext>
            </a:extLst>
          </p:cNvPr>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Jurisdiction in RTM claims</a:t>
            </a:r>
          </a:p>
          <a:p>
            <a:r>
              <a:rPr lang="en-GB" sz="2400" dirty="0">
                <a:latin typeface="Arial" panose="020B0604020202020204" pitchFamily="34" charset="0"/>
                <a:cs typeface="Arial" panose="020B0604020202020204" pitchFamily="34" charset="0"/>
              </a:rPr>
              <a:t>Section 49 of the Bill amends S107 the 2002 Act to transfer power from the County Court to the Tribunal to make orders and enforce</a:t>
            </a:r>
          </a:p>
          <a:p>
            <a:r>
              <a:rPr lang="en-GB" sz="2400" dirty="0">
                <a:latin typeface="Arial" panose="020B0604020202020204" pitchFamily="34" charset="0"/>
                <a:cs typeface="Arial" panose="020B0604020202020204" pitchFamily="34" charset="0"/>
              </a:rPr>
              <a:t>However 49(3) makes provision for some enforcement  of orders (other than costs) to be dealt with the County Court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first instance applications to the High Court for Tribunal matters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50 of the Bill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Prevents an application being made to the High Court at first instance in respect of a right to manage matter falling within the Tribunal’s jurisdiction</a:t>
            </a:r>
          </a:p>
          <a:p>
            <a:pPr marL="0" indent="0">
              <a:buNone/>
            </a:pPr>
            <a:endParaRPr lang="en-GB"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B0442DC-952B-4E66-D079-3310D17BB60E}"/>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427130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0E83E-F59A-C0C0-68ED-A87AE7C3F1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7651A-D72E-C448-29D0-8901A6503B31}"/>
              </a:ext>
            </a:extLst>
          </p:cNvPr>
          <p:cNvSpPr>
            <a:spLocks noGrp="1"/>
          </p:cNvSpPr>
          <p:nvPr>
            <p:ph type="title"/>
          </p:nvPr>
        </p:nvSpPr>
        <p:spPr>
          <a:xfrm>
            <a:off x="1244278" y="546616"/>
            <a:ext cx="9994740" cy="1231106"/>
          </a:xfrm>
        </p:spPr>
        <p:txBody>
          <a:bodyPr/>
          <a:lstStyle/>
          <a:p>
            <a:pPr algn="ctr"/>
            <a:r>
              <a:rPr lang="en-US" sz="4000" b="1" dirty="0"/>
              <a:t>Definition of long residential lease of house (s.2)</a:t>
            </a:r>
            <a:endParaRPr lang="en-GB" sz="4000" b="1" dirty="0"/>
          </a:p>
        </p:txBody>
      </p:sp>
      <p:sp>
        <p:nvSpPr>
          <p:cNvPr id="3" name="Text Placeholder 2">
            <a:extLst>
              <a:ext uri="{FF2B5EF4-FFF2-40B4-BE49-F238E27FC236}">
                <a16:creationId xmlns:a16="http://schemas.microsoft.com/office/drawing/2014/main" id="{4A174DD4-64CA-31A7-96EB-D86418A35E5C}"/>
              </a:ext>
            </a:extLst>
          </p:cNvPr>
          <p:cNvSpPr>
            <a:spLocks noGrp="1"/>
          </p:cNvSpPr>
          <p:nvPr>
            <p:ph type="body" idx="1"/>
          </p:nvPr>
        </p:nvSpPr>
        <p:spPr>
          <a:xfrm>
            <a:off x="1562098" y="1752600"/>
            <a:ext cx="9067801" cy="3693319"/>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 lease is a “long residential lease of a house” if conditions A to C are met in relation to the lease.</a:t>
            </a: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Condition A: the lease has a long term (see sections 3 and 4).</a:t>
            </a: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Condition B: the lease demises one house (see section 5), with or without appurtenant property, and nothing else.</a:t>
            </a:r>
          </a:p>
          <a:p>
            <a:pPr marL="800100" lvl="1"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Condition C: the lease is a residential lease (see section 6)</a:t>
            </a:r>
            <a:endParaRPr lang="en-GB"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1695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535901-BAFC-5232-49AF-E287BA2CD040}"/>
              </a:ext>
            </a:extLst>
          </p:cNvPr>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Regulation of leasehold – Part 4</a:t>
            </a:r>
          </a:p>
          <a:p>
            <a:pPr lvl="1"/>
            <a:r>
              <a:rPr lang="en-GB" dirty="0">
                <a:latin typeface="Arial" panose="020B0604020202020204" pitchFamily="34" charset="0"/>
                <a:cs typeface="Arial" panose="020B0604020202020204" pitchFamily="34" charset="0"/>
              </a:rPr>
              <a:t>Service Charges (Section 51-56)</a:t>
            </a:r>
          </a:p>
          <a:p>
            <a:pPr lvl="1"/>
            <a:r>
              <a:rPr lang="en-GB" dirty="0">
                <a:latin typeface="Arial" panose="020B0604020202020204" pitchFamily="34" charset="0"/>
                <a:cs typeface="Arial" panose="020B0604020202020204" pitchFamily="34" charset="0"/>
              </a:rPr>
              <a:t>Accounts and annual reports (S54)</a:t>
            </a:r>
          </a:p>
          <a:p>
            <a:pPr lvl="1"/>
            <a:r>
              <a:rPr lang="en-GB" dirty="0">
                <a:latin typeface="Arial" panose="020B0604020202020204" pitchFamily="34" charset="0"/>
                <a:cs typeface="Arial" panose="020B0604020202020204" pitchFamily="34" charset="0"/>
              </a:rPr>
              <a:t>Right to information (S55)</a:t>
            </a:r>
          </a:p>
          <a:p>
            <a:pPr lvl="1"/>
            <a:r>
              <a:rPr lang="en-GB" dirty="0">
                <a:latin typeface="Arial" panose="020B0604020202020204" pitchFamily="34" charset="0"/>
                <a:cs typeface="Arial" panose="020B0604020202020204" pitchFamily="34" charset="0"/>
              </a:rPr>
              <a:t>Enforcement of duties relating to service charges (S56)</a:t>
            </a:r>
          </a:p>
          <a:p>
            <a:pPr lvl="1"/>
            <a:r>
              <a:rPr lang="en-GB" dirty="0">
                <a:latin typeface="Arial" panose="020B0604020202020204" pitchFamily="34" charset="0"/>
                <a:cs typeface="Arial" panose="020B0604020202020204" pitchFamily="34" charset="0"/>
              </a:rPr>
              <a:t>Insurance (S57-58)</a:t>
            </a:r>
          </a:p>
          <a:p>
            <a:pPr lvl="1"/>
            <a:r>
              <a:rPr lang="en-GB" dirty="0">
                <a:latin typeface="Arial" panose="020B0604020202020204" pitchFamily="34" charset="0"/>
                <a:cs typeface="Arial" panose="020B0604020202020204" pitchFamily="34" charset="0"/>
              </a:rPr>
              <a:t>Administrative Charges (S59)</a:t>
            </a:r>
          </a:p>
          <a:p>
            <a:pPr lvl="1"/>
            <a:r>
              <a:rPr lang="en-GB" dirty="0">
                <a:latin typeface="Arial" panose="020B0604020202020204" pitchFamily="34" charset="0"/>
                <a:cs typeface="Arial" panose="020B0604020202020204" pitchFamily="34" charset="0"/>
              </a:rPr>
              <a:t>Limitation on recoverable costs (S60 to 62)</a:t>
            </a:r>
          </a:p>
          <a:p>
            <a:pPr lvl="1"/>
            <a:r>
              <a:rPr lang="en-GB" dirty="0">
                <a:latin typeface="Arial" panose="020B0604020202020204" pitchFamily="34" charset="0"/>
                <a:cs typeface="Arial" panose="020B0604020202020204" pitchFamily="34" charset="0"/>
              </a:rPr>
              <a:t>Appointment of a manager by Tribunal (S63 to 64)</a:t>
            </a:r>
          </a:p>
          <a:p>
            <a:pPr lvl="1"/>
            <a:r>
              <a:rPr lang="en-GB" dirty="0">
                <a:latin typeface="Arial" panose="020B0604020202020204" pitchFamily="34" charset="0"/>
                <a:cs typeface="Arial" panose="020B0604020202020204" pitchFamily="34" charset="0"/>
              </a:rPr>
              <a:t>Leasehold sales information requests (S65)</a:t>
            </a:r>
          </a:p>
          <a:p>
            <a:pPr lvl="1"/>
            <a:endParaRPr lang="en-GB" dirty="0"/>
          </a:p>
        </p:txBody>
      </p:sp>
      <p:sp>
        <p:nvSpPr>
          <p:cNvPr id="4" name="Title 1">
            <a:extLst>
              <a:ext uri="{FF2B5EF4-FFF2-40B4-BE49-F238E27FC236}">
                <a16:creationId xmlns:a16="http://schemas.microsoft.com/office/drawing/2014/main" id="{173E3697-4F8E-B7AC-B872-1274AE1929A0}"/>
              </a:ext>
            </a:extLst>
          </p:cNvPr>
          <p:cNvSpPr txBox="1">
            <a:spLocks/>
          </p:cNvSpPr>
          <p:nvPr/>
        </p:nvSpPr>
        <p:spPr>
          <a:xfrm>
            <a:off x="838200" y="6810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0" cap="none" spc="0" normalizeH="0" baseline="0" noProof="0" dirty="0">
                <a:ln>
                  <a:noFill/>
                </a:ln>
                <a:solidFill>
                  <a:srgbClr val="7E131E"/>
                </a:solidFill>
                <a:effectLst/>
                <a:uLnTx/>
                <a:uFillTx/>
                <a:latin typeface="Arial"/>
                <a:ea typeface="+mj-ea"/>
                <a:cs typeface="Arial"/>
              </a:rPr>
              <a:t>Other Parts of the Bill</a:t>
            </a:r>
            <a:endPar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CF09AB10-2064-F564-1BA6-31248814273E}"/>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39073647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F5802B-0D7A-FB3F-78B0-40B2B0DC9E45}"/>
              </a:ext>
            </a:extLst>
          </p:cNvPr>
          <p:cNvSpPr>
            <a:spLocks noGrp="1"/>
          </p:cNvSpPr>
          <p:nvPr>
            <p:ph idx="1"/>
          </p:nvPr>
        </p:nvSpPr>
        <p:spPr>
          <a:xfrm>
            <a:off x="838200" y="1704229"/>
            <a:ext cx="10515600" cy="4351338"/>
          </a:xfrm>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Regulation of Estate Management – Part 5</a:t>
            </a:r>
          </a:p>
          <a:p>
            <a:pPr marL="457200" lvl="1" indent="0">
              <a:buNone/>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Part 5 contains detailed provisions relating to Estate Management (albeit subject to future Regulations.) These include:</a:t>
            </a:r>
          </a:p>
          <a:p>
            <a:pPr lvl="1">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Introducing regulation of estate rent charges </a:t>
            </a:r>
          </a:p>
          <a:p>
            <a:pPr lvl="1">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Limitations</a:t>
            </a:r>
          </a:p>
          <a:p>
            <a:pPr lvl="1">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Reasonableness requirements</a:t>
            </a:r>
          </a:p>
          <a:p>
            <a:pPr lvl="1">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Using a specified form when making demands </a:t>
            </a:r>
          </a:p>
          <a:p>
            <a:pPr lvl="1">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Consultation requirements</a:t>
            </a:r>
          </a:p>
          <a:p>
            <a:pPr lvl="1">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Time limits </a:t>
            </a:r>
          </a:p>
          <a:p>
            <a:pPr lvl="1">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Right to information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ie</a:t>
            </a: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akin to same protections offered to leaseholders for service charges</a:t>
            </a:r>
          </a:p>
          <a:p>
            <a:endParaRPr lang="en-GB" dirty="0"/>
          </a:p>
        </p:txBody>
      </p:sp>
      <p:sp>
        <p:nvSpPr>
          <p:cNvPr id="6" name="Title 1">
            <a:extLst>
              <a:ext uri="{FF2B5EF4-FFF2-40B4-BE49-F238E27FC236}">
                <a16:creationId xmlns:a16="http://schemas.microsoft.com/office/drawing/2014/main" id="{95865B98-D6E7-22A7-1A35-A8820D96DEA6}"/>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0" cap="none" spc="0" normalizeH="0" baseline="0" noProof="0" dirty="0">
                <a:ln>
                  <a:noFill/>
                </a:ln>
                <a:solidFill>
                  <a:srgbClr val="7E131E"/>
                </a:solidFill>
                <a:effectLst/>
                <a:uLnTx/>
                <a:uFillTx/>
                <a:latin typeface="Arial"/>
                <a:ea typeface="+mj-ea"/>
                <a:cs typeface="Arial"/>
              </a:rPr>
              <a:t>Other Parts of the Bill</a:t>
            </a:r>
            <a:endPar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160F76E7-F2EE-2F0D-F996-4E0953C54886}"/>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2521680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707E6-2101-68A1-CB3C-3A3BF38C29C8}"/>
              </a:ext>
            </a:extLst>
          </p:cNvPr>
          <p:cNvSpPr>
            <a:spLocks noGrp="1"/>
          </p:cNvSpPr>
          <p:nvPr>
            <p:ph idx="1"/>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Leasehold and Estate</a:t>
            </a:r>
            <a:r>
              <a:rPr lang="en-GB" sz="2400" dirty="0">
                <a:solidFill>
                  <a:prstClr val="black"/>
                </a:solidFill>
                <a:latin typeface="Arial" panose="020B0604020202020204" pitchFamily="34" charset="0"/>
                <a:cs typeface="Arial" panose="020B0604020202020204" pitchFamily="34" charset="0"/>
              </a:rPr>
              <a:t> M</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anagement</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Redress schemes-Part 6</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Details at s98 to 107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Response to calls for better regulation of those managing residential property</a:t>
            </a:r>
          </a:p>
          <a:p>
            <a:r>
              <a:rPr lang="en-GB" sz="2400" dirty="0">
                <a:latin typeface="Arial" panose="020B0604020202020204" pitchFamily="34" charset="0"/>
                <a:cs typeface="Arial" panose="020B0604020202020204" pitchFamily="34" charset="0"/>
              </a:rPr>
              <a:t>Secretary of State will make further Regulations</a:t>
            </a:r>
          </a:p>
          <a:p>
            <a:r>
              <a:rPr lang="en-GB" sz="2400" dirty="0">
                <a:latin typeface="Arial" panose="020B0604020202020204" pitchFamily="34" charset="0"/>
                <a:cs typeface="Arial" panose="020B0604020202020204" pitchFamily="34" charset="0"/>
              </a:rPr>
              <a:t>Will require a person that carries out estate management in a “relevant capacity” to be a member of a redress scheme</a:t>
            </a:r>
          </a:p>
          <a:p>
            <a:r>
              <a:rPr lang="en-GB" sz="2400" dirty="0">
                <a:latin typeface="Arial" panose="020B0604020202020204" pitchFamily="34" charset="0"/>
                <a:cs typeface="Arial" panose="020B0604020202020204" pitchFamily="34" charset="0"/>
              </a:rPr>
              <a:t>“Relevant capacity” appears to capture landlords and estate managers. Persons not required to be a member include a tenant and an agent</a:t>
            </a:r>
          </a:p>
        </p:txBody>
      </p:sp>
      <p:sp>
        <p:nvSpPr>
          <p:cNvPr id="6" name="Title 1">
            <a:extLst>
              <a:ext uri="{FF2B5EF4-FFF2-40B4-BE49-F238E27FC236}">
                <a16:creationId xmlns:a16="http://schemas.microsoft.com/office/drawing/2014/main" id="{57A09522-2172-437D-544E-4A3A5F665E05}"/>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0" cap="none" spc="0" normalizeH="0" baseline="0" noProof="0" dirty="0">
                <a:ln>
                  <a:noFill/>
                </a:ln>
                <a:solidFill>
                  <a:srgbClr val="7E131E"/>
                </a:solidFill>
                <a:effectLst/>
                <a:uLnTx/>
                <a:uFillTx/>
                <a:latin typeface="Arial"/>
                <a:ea typeface="+mj-ea"/>
                <a:cs typeface="Arial"/>
              </a:rPr>
              <a:t>Other Parts of the Bill</a:t>
            </a:r>
            <a:endPar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935B6343-4480-61F6-E06A-88552E36733B}"/>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21346636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653834-31DB-8D66-86CE-537966ECE84A}"/>
              </a:ext>
            </a:extLst>
          </p:cNvPr>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Part 7 Regulation around </a:t>
            </a:r>
            <a:r>
              <a:rPr lang="en-GB" sz="2400" dirty="0" err="1">
                <a:latin typeface="Arial" panose="020B0604020202020204" pitchFamily="34" charset="0"/>
                <a:cs typeface="Arial" panose="020B0604020202020204" pitchFamily="34" charset="0"/>
              </a:rPr>
              <a:t>Rentcharges</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Commonhold….?</a:t>
            </a:r>
          </a:p>
          <a:p>
            <a:r>
              <a:rPr lang="en-GB" sz="2400" dirty="0">
                <a:latin typeface="Arial" panose="020B0604020202020204" pitchFamily="34" charset="0"/>
                <a:cs typeface="Arial" panose="020B0604020202020204" pitchFamily="34" charset="0"/>
              </a:rPr>
              <a:t>Any news following Ground rent consultation…?</a:t>
            </a:r>
          </a:p>
        </p:txBody>
      </p:sp>
      <p:sp>
        <p:nvSpPr>
          <p:cNvPr id="6" name="Title 1">
            <a:extLst>
              <a:ext uri="{FF2B5EF4-FFF2-40B4-BE49-F238E27FC236}">
                <a16:creationId xmlns:a16="http://schemas.microsoft.com/office/drawing/2014/main" id="{C34A2FF7-0CBB-076B-8EF6-68B6D57F2AE7}"/>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0" cap="none" spc="0" normalizeH="0" baseline="0" noProof="0" dirty="0">
                <a:ln>
                  <a:noFill/>
                </a:ln>
                <a:solidFill>
                  <a:srgbClr val="7E131E"/>
                </a:solidFill>
                <a:effectLst/>
                <a:uLnTx/>
                <a:uFillTx/>
                <a:latin typeface="Arial"/>
                <a:ea typeface="+mj-ea"/>
                <a:cs typeface="Arial"/>
              </a:rPr>
              <a:t>Other Parts of the Bill</a:t>
            </a:r>
            <a:endPar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32D8BD1D-455C-1824-D89A-C7956BE4A600}"/>
              </a:ext>
            </a:extLst>
          </p:cNvPr>
          <p:cNvPicPr>
            <a:picLocks noChangeAspect="1"/>
          </p:cNvPicPr>
          <p:nvPr/>
        </p:nvPicPr>
        <p:blipFill>
          <a:blip r:embed="rId2"/>
          <a:stretch>
            <a:fillRect/>
          </a:stretch>
        </p:blipFill>
        <p:spPr>
          <a:xfrm>
            <a:off x="355646" y="6042776"/>
            <a:ext cx="1205455" cy="612000"/>
          </a:xfrm>
          <a:prstGeom prst="rect">
            <a:avLst/>
          </a:prstGeom>
        </p:spPr>
      </p:pic>
    </p:spTree>
    <p:extLst>
      <p:ext uri="{BB962C8B-B14F-4D97-AF65-F5344CB8AC3E}">
        <p14:creationId xmlns:p14="http://schemas.microsoft.com/office/powerpoint/2010/main" val="27639948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7E131E"/>
        </a:solidFill>
        <a:effectLst/>
      </p:bgPr>
    </p:bg>
    <p:spTree>
      <p:nvGrpSpPr>
        <p:cNvPr id="1" name="">
          <a:extLst>
            <a:ext uri="{FF2B5EF4-FFF2-40B4-BE49-F238E27FC236}">
              <a16:creationId xmlns:a16="http://schemas.microsoft.com/office/drawing/2014/main" id="{2F1089ED-72FD-923A-BB3A-51EEED0DF4A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D244B8C-17F3-9055-E6B2-5570C3090B9F}"/>
              </a:ext>
            </a:extLst>
          </p:cNvPr>
          <p:cNvSpPr txBox="1"/>
          <p:nvPr/>
        </p:nvSpPr>
        <p:spPr>
          <a:xfrm>
            <a:off x="2476500" y="1028700"/>
            <a:ext cx="7239000" cy="4800600"/>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5C7105AA-0331-BD4A-AB40-A118D16DDA94}"/>
              </a:ext>
            </a:extLst>
          </p:cNvPr>
          <p:cNvSpPr txBox="1"/>
          <p:nvPr/>
        </p:nvSpPr>
        <p:spPr>
          <a:xfrm>
            <a:off x="2876550" y="1227857"/>
            <a:ext cx="64389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7E131E"/>
                </a:solidFill>
                <a:effectLst/>
                <a:uLnTx/>
                <a:uFillTx/>
                <a:latin typeface="Calibri"/>
                <a:ea typeface="+mn-ea"/>
                <a:cs typeface="+mn-cs"/>
              </a:rPr>
              <a:t>Thank you for listening</a:t>
            </a:r>
          </a:p>
        </p:txBody>
      </p:sp>
      <p:sp>
        <p:nvSpPr>
          <p:cNvPr id="11" name="Oval 10">
            <a:extLst>
              <a:ext uri="{FF2B5EF4-FFF2-40B4-BE49-F238E27FC236}">
                <a16:creationId xmlns:a16="http://schemas.microsoft.com/office/drawing/2014/main" id="{2DDA326A-2A13-2356-22AA-1530565C868E}"/>
              </a:ext>
            </a:extLst>
          </p:cNvPr>
          <p:cNvSpPr/>
          <p:nvPr/>
        </p:nvSpPr>
        <p:spPr>
          <a:xfrm rot="229151">
            <a:off x="7240978" y="2176920"/>
            <a:ext cx="1627905" cy="1567002"/>
          </a:xfrm>
          <a:prstGeom prst="ellipse">
            <a:avLst/>
          </a:prstGeom>
          <a:solidFill>
            <a:schemeClr val="bg1"/>
          </a:solidFill>
          <a:ln w="76200">
            <a:solidFill>
              <a:srgbClr val="7E13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27963A9A-5D4D-FE48-0051-C329A28AA832}"/>
              </a:ext>
            </a:extLst>
          </p:cNvPr>
          <p:cNvSpPr txBox="1"/>
          <p:nvPr/>
        </p:nvSpPr>
        <p:spPr>
          <a:xfrm>
            <a:off x="3141240" y="2775755"/>
            <a:ext cx="426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2"/>
              </a:rPr>
              <a:t>piersharrison@tanfieldchambers.co.uk</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erson in a suit and tie&#10;&#10;Description automatically generated">
            <a:extLst>
              <a:ext uri="{FF2B5EF4-FFF2-40B4-BE49-F238E27FC236}">
                <a16:creationId xmlns:a16="http://schemas.microsoft.com/office/drawing/2014/main" id="{E6E764F3-732E-EC30-E98D-65F37B84536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000" b="98667" l="833" r="99500">
                        <a14:foregroundMark x1="42500" y1="9000" x2="50167" y2="7000"/>
                        <a14:foregroundMark x1="50167" y1="7000" x2="58500" y2="8833"/>
                        <a14:foregroundMark x1="63333" y1="10833" x2="66167" y2="11333"/>
                        <a14:foregroundMark x1="69667" y1="77667" x2="97167" y2="95833"/>
                        <a14:foregroundMark x1="97167" y1="95833" x2="99500" y2="96667"/>
                        <a14:foregroundMark x1="32833" y1="80333" x2="17500" y2="87333"/>
                        <a14:foregroundMark x1="17500" y1="87333" x2="17500" y2="87333"/>
                        <a14:foregroundMark x1="42167" y1="90333" x2="68333" y2="92000"/>
                        <a14:foregroundMark x1="35000" y1="92833" x2="5500" y2="97167"/>
                        <a14:foregroundMark x1="5500" y1="97167" x2="43167" y2="94000"/>
                        <a14:foregroundMark x1="43167" y1="94000" x2="80167" y2="94167"/>
                        <a14:foregroundMark x1="49333" y1="95333" x2="64833" y2="93667"/>
                        <a14:foregroundMark x1="39167" y1="98833" x2="21833" y2="97500"/>
                        <a14:foregroundMark x1="3833" y1="90333" x2="833" y2="90500"/>
                      </a14:backgroundRemoval>
                    </a14:imgEffect>
                  </a14:imgLayer>
                </a14:imgProps>
              </a:ext>
              <a:ext uri="{28A0092B-C50C-407E-A947-70E740481C1C}">
                <a14:useLocalDpi xmlns:a14="http://schemas.microsoft.com/office/drawing/2010/main" val="0"/>
              </a:ext>
            </a:extLst>
          </a:blip>
          <a:stretch>
            <a:fillRect/>
          </a:stretch>
        </p:blipFill>
        <p:spPr>
          <a:xfrm>
            <a:off x="7465751" y="2222176"/>
            <a:ext cx="1174233" cy="1174233"/>
          </a:xfrm>
          <a:prstGeom prst="rect">
            <a:avLst/>
          </a:prstGeom>
        </p:spPr>
      </p:pic>
      <p:pic>
        <p:nvPicPr>
          <p:cNvPr id="19" name="Picture 18" descr="A white letter on a black background&#10;&#10;Description automatically generated">
            <a:extLst>
              <a:ext uri="{FF2B5EF4-FFF2-40B4-BE49-F238E27FC236}">
                <a16:creationId xmlns:a16="http://schemas.microsoft.com/office/drawing/2014/main" id="{E96EED55-68CD-1232-88CC-71F8C9534C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0" y="6324600"/>
            <a:ext cx="2120348" cy="304800"/>
          </a:xfrm>
          <a:prstGeom prst="rect">
            <a:avLst/>
          </a:prstGeom>
        </p:spPr>
      </p:pic>
      <p:sp>
        <p:nvSpPr>
          <p:cNvPr id="2" name="Oval 1">
            <a:extLst>
              <a:ext uri="{FF2B5EF4-FFF2-40B4-BE49-F238E27FC236}">
                <a16:creationId xmlns:a16="http://schemas.microsoft.com/office/drawing/2014/main" id="{5A1A05E5-57C4-AF87-0760-AEB5FA22E439}"/>
              </a:ext>
            </a:extLst>
          </p:cNvPr>
          <p:cNvSpPr/>
          <p:nvPr/>
        </p:nvSpPr>
        <p:spPr>
          <a:xfrm rot="238848">
            <a:off x="7243040" y="3885826"/>
            <a:ext cx="1627905" cy="1567383"/>
          </a:xfrm>
          <a:prstGeom prst="ellipse">
            <a:avLst/>
          </a:prstGeom>
          <a:solidFill>
            <a:schemeClr val="bg1"/>
          </a:solidFill>
          <a:ln w="76200">
            <a:solidFill>
              <a:srgbClr val="7E13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2FE927BC-313B-4217-6B39-538D466C361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47283" y="3956947"/>
            <a:ext cx="1184395" cy="1191650"/>
          </a:xfrm>
          <a:prstGeom prst="rect">
            <a:avLst/>
          </a:prstGeom>
        </p:spPr>
      </p:pic>
      <p:sp>
        <p:nvSpPr>
          <p:cNvPr id="7" name="TextBox 6">
            <a:extLst>
              <a:ext uri="{FF2B5EF4-FFF2-40B4-BE49-F238E27FC236}">
                <a16:creationId xmlns:a16="http://schemas.microsoft.com/office/drawing/2014/main" id="{A1161FDC-ADDA-ACDC-B878-862A4EA4135D}"/>
              </a:ext>
            </a:extLst>
          </p:cNvPr>
          <p:cNvSpPr txBox="1"/>
          <p:nvPr/>
        </p:nvSpPr>
        <p:spPr>
          <a:xfrm>
            <a:off x="3204927" y="4368106"/>
            <a:ext cx="32572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7"/>
              </a:rPr>
              <a:t>eleanor.murray@cms-cmno.com</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descr="A white text on a black background&#10;&#10;Description automatically generated">
            <a:extLst>
              <a:ext uri="{FF2B5EF4-FFF2-40B4-BE49-F238E27FC236}">
                <a16:creationId xmlns:a16="http://schemas.microsoft.com/office/drawing/2014/main" id="{56453A28-59AA-CD32-0EE1-4CD9B35384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63" y="5665397"/>
            <a:ext cx="1964374" cy="1368000"/>
          </a:xfrm>
          <a:prstGeom prst="rect">
            <a:avLst/>
          </a:prstGeom>
        </p:spPr>
      </p:pic>
    </p:spTree>
    <p:extLst>
      <p:ext uri="{BB962C8B-B14F-4D97-AF65-F5344CB8AC3E}">
        <p14:creationId xmlns:p14="http://schemas.microsoft.com/office/powerpoint/2010/main" val="412336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1203C-399E-837E-2546-CDEE16715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A5FB53-1AB7-CA76-1EAB-434986CD7747}"/>
              </a:ext>
            </a:extLst>
          </p:cNvPr>
          <p:cNvSpPr>
            <a:spLocks noGrp="1"/>
          </p:cNvSpPr>
          <p:nvPr>
            <p:ph type="title"/>
          </p:nvPr>
        </p:nvSpPr>
        <p:spPr>
          <a:xfrm>
            <a:off x="1244278" y="546616"/>
            <a:ext cx="9994740" cy="615553"/>
          </a:xfrm>
        </p:spPr>
        <p:txBody>
          <a:bodyPr/>
          <a:lstStyle/>
          <a:p>
            <a:pPr algn="ctr"/>
            <a:r>
              <a:rPr lang="en-US" sz="4000" b="1" dirty="0"/>
              <a:t>Leases which have a long term (s.3)</a:t>
            </a:r>
            <a:endParaRPr lang="en-GB" sz="4000" b="1" dirty="0"/>
          </a:p>
        </p:txBody>
      </p:sp>
      <p:sp>
        <p:nvSpPr>
          <p:cNvPr id="3" name="Text Placeholder 2">
            <a:extLst>
              <a:ext uri="{FF2B5EF4-FFF2-40B4-BE49-F238E27FC236}">
                <a16:creationId xmlns:a16="http://schemas.microsoft.com/office/drawing/2014/main" id="{6DCC645A-8871-E1AB-5DB6-252419A51D95}"/>
              </a:ext>
            </a:extLst>
          </p:cNvPr>
          <p:cNvSpPr>
            <a:spLocks noGrp="1"/>
          </p:cNvSpPr>
          <p:nvPr>
            <p:ph type="body" idx="1"/>
          </p:nvPr>
        </p:nvSpPr>
        <p:spPr>
          <a:xfrm>
            <a:off x="1562098" y="1752600"/>
            <a:ext cx="9067801" cy="4431983"/>
          </a:xfrm>
        </p:spPr>
        <p:txBody>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 lease has a “long term” in any of cases A to D.</a:t>
            </a:r>
          </a:p>
          <a:p>
            <a:pPr marL="342900"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Case A: the lease is granted for a term certain exceeding 21 years</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Case B: s. 149(6) LPA 1925 (lease for life or marriage)</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Case C: lease includes a covenant for perpetual renewal</a:t>
            </a:r>
          </a:p>
          <a:p>
            <a:pPr marL="800100" lvl="1" indent="-342900" algn="just">
              <a:buFont typeface="Arial" panose="020B0604020202020204" pitchFamily="34" charset="0"/>
              <a:buChar char="•"/>
            </a:pPr>
            <a:endParaRPr lang="en-US" sz="2400" kern="1200" dirty="0">
              <a:solidFill>
                <a:schemeClr val="tx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Case D: the lease is capable of forming part of a series of leases whose terms would extend beyond 21 years (see section 4).</a:t>
            </a:r>
            <a:endParaRPr lang="en-GB" sz="24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7757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ANFIELD_CONFERENCE22_Template" id="{4BC861B4-412E-8E43-A201-50B8EAB960A4}" vid="{EBFDB212-4BD0-D843-A1DD-B453B2403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 U K ! 6 9 1 2 9 4 0 2 1 . 2 < / d o c u m e n t i d >  
     < s e n d e r i d > E E M U < / s e n d e r i d >  
     < s e n d e r e m a i l > E L E A N O R . M U R R A Y @ C M S - C M N O . C O M < / s e n d e r e m a i l >  
     < l a s t m o d i f i e d > 2 0 2 4 - 0 3 - 1 0 T 2 1 : 3 3 : 5 2 . 0 0 0 0 0 0 0 + 0 0 : 0 0 < / l a s t m o d i f i e d >  
     < d a t a b a s e > U K < / d a t a b a s e >  
 < / p r o p e r t i e s > 
</file>

<file path=customXml/itemProps1.xml><?xml version="1.0" encoding="utf-8"?>
<ds:datastoreItem xmlns:ds="http://schemas.openxmlformats.org/officeDocument/2006/customXml" ds:itemID="{19010802-3243-449D-917C-C07C99D36CC7}">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0</TotalTime>
  <Words>5413</Words>
  <Application>Microsoft Office PowerPoint</Application>
  <PresentationFormat>Widescreen</PresentationFormat>
  <Paragraphs>477</Paragraphs>
  <Slides>84</Slides>
  <Notes>46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84</vt:i4>
      </vt:variant>
    </vt:vector>
  </HeadingPairs>
  <TitlesOfParts>
    <vt:vector size="92" baseType="lpstr">
      <vt:lpstr>Aptos</vt:lpstr>
      <vt:lpstr>Arial</vt:lpstr>
      <vt:lpstr>Calibri</vt:lpstr>
      <vt:lpstr>Calibri Light</vt:lpstr>
      <vt:lpstr>Symbol</vt:lpstr>
      <vt:lpstr>Wingdings</vt:lpstr>
      <vt:lpstr>1_Office Theme</vt:lpstr>
      <vt:lpstr>Office Theme</vt:lpstr>
      <vt:lpstr>PowerPoint Presentation</vt:lpstr>
      <vt:lpstr>What are we covering today</vt:lpstr>
      <vt:lpstr>Status of the Bill</vt:lpstr>
      <vt:lpstr>Timing of the new Act??</vt:lpstr>
      <vt:lpstr>PowerPoint Presentation</vt:lpstr>
      <vt:lpstr>Ban on grant long residential leases of houses (s.1)</vt:lpstr>
      <vt:lpstr>Ban on assignment of long residential leases of houses (s.1(2))</vt:lpstr>
      <vt:lpstr>Definition of long residential lease of house (s.2)</vt:lpstr>
      <vt:lpstr>Leases which have a long term (s.3)</vt:lpstr>
      <vt:lpstr>Series of leases whose term would extend beyond 21 years (s.4)</vt:lpstr>
      <vt:lpstr>Series of leases whose term would extend beyond 21 years (s.4)</vt:lpstr>
      <vt:lpstr>S. 5 The return of everyone’s favourite question . . . .  </vt:lpstr>
      <vt:lpstr>Houses(s.5)</vt:lpstr>
      <vt:lpstr>Residential Leases (s.6)</vt:lpstr>
      <vt:lpstr>The Exceptions: Permitted Leases (s.7)</vt:lpstr>
      <vt:lpstr>Permitted leases: certification by the appropriate tribunal (s.8)</vt:lpstr>
      <vt:lpstr>Permitted Lease: marketing restrictions and transaction warnings (s.9-10)</vt:lpstr>
      <vt:lpstr>Prescribed statements in new long leases (s.11)</vt:lpstr>
      <vt:lpstr>Prescribed statements in new long leases (s.11)</vt:lpstr>
      <vt:lpstr>PowerPoint Presentation</vt:lpstr>
      <vt:lpstr>Redress: right to acquire a freehold or superior leasehold estate (s.13)</vt:lpstr>
      <vt:lpstr>Redress: application of the right to acquire (“RTA”) (s.14)</vt:lpstr>
      <vt:lpstr>Redress: general provision (s.15)</vt:lpstr>
      <vt:lpstr>Redress: regulations(s.16)</vt:lpstr>
      <vt:lpstr>Enforcement by trading standards authorities (s.17)</vt:lpstr>
      <vt:lpstr>Power to amend: permitted leases and definitions (s.24)</vt:lpstr>
      <vt:lpstr>PowerPoint Presentation</vt:lpstr>
      <vt:lpstr>Qualification</vt:lpstr>
      <vt:lpstr>Removal of qualifying period</vt:lpstr>
      <vt:lpstr>Repeated enfranchisement and extension claims</vt:lpstr>
      <vt:lpstr>Repeated enfranchisement and extension claims</vt:lpstr>
      <vt:lpstr>Change of non-residential limit on collective enfranchisement claims</vt:lpstr>
      <vt:lpstr>Eligibility for enfranchisement and extension: Redevelopment</vt:lpstr>
      <vt:lpstr>Eligibility for enfranchisement and extension: specific cases</vt:lpstr>
      <vt:lpstr>Eligibility for enfranchisement and extension: community-led housing</vt:lpstr>
      <vt:lpstr>Eligibility for enfranchisement and extension: National Trust</vt:lpstr>
      <vt:lpstr>PowerPoint Presentation</vt:lpstr>
      <vt:lpstr>Acquisition of intermediate interests in collective enfranchisement (s.30)</vt:lpstr>
      <vt:lpstr>Acquisition of intermediate interests – IL superior to lease of QT</vt:lpstr>
      <vt:lpstr>Acquisition of intermediate interests – IL superior to lease of QT</vt:lpstr>
      <vt:lpstr>Acquisition of intermediate interests – IL superior to lease of QT</vt:lpstr>
      <vt:lpstr>Acquisition of a lease of common parts or section 1(3)(b) addition</vt:lpstr>
      <vt:lpstr>Acquisition of a lease of common parts or section 1(3)(b) addition</vt:lpstr>
      <vt:lpstr>Grant of rights in lieu</vt:lpstr>
      <vt:lpstr>Acquisition of Superior Lease which are not immediately superior</vt:lpstr>
      <vt:lpstr>No entitlement to acquire property with certain public sector interests</vt:lpstr>
      <vt:lpstr>PowerPoint Presentation</vt:lpstr>
      <vt:lpstr>Requiring a leaseback</vt:lpstr>
      <vt:lpstr>Requiring a leaseback – s.13 notice </vt:lpstr>
      <vt:lpstr>PowerPoint Presentation</vt:lpstr>
      <vt:lpstr>Effects of Extension</vt:lpstr>
      <vt:lpstr>PowerPoint Presentation</vt:lpstr>
      <vt:lpstr>Costs of enfranchisement or extension</vt:lpstr>
      <vt:lpstr>        Costs in 1967 Act Claim</vt:lpstr>
      <vt:lpstr>Costs in 1967 Act claims (cont)</vt:lpstr>
      <vt:lpstr>Costs in 1967 Act claims (cont)</vt:lpstr>
      <vt:lpstr>Costs in 1967 Act claims (cont)</vt:lpstr>
      <vt:lpstr>Costs in 1993 Act Claims</vt:lpstr>
      <vt:lpstr>Costs in 1993 Act claims (cont)</vt:lpstr>
      <vt:lpstr>Costs in 1993 Act claims (cont)</vt:lpstr>
      <vt:lpstr>Costs in 1993 Act claims (cont)</vt:lpstr>
      <vt:lpstr>PowerPoint Presentation</vt:lpstr>
      <vt:lpstr>Jurisdiction of the County Courts and Tribunals</vt:lpstr>
      <vt:lpstr>Jurisdiction – 1967 Act claims (cont)</vt:lpstr>
      <vt:lpstr>Jurisdiction – 1967 Act claims (cont)</vt:lpstr>
      <vt:lpstr>Jurisdiction – 1967 Act claims (cont)</vt:lpstr>
      <vt:lpstr>Jurisdiction under the 1993 Act</vt:lpstr>
      <vt:lpstr>Jurisdiction under the 1993 Act (cont)</vt:lpstr>
      <vt:lpstr>Jurisdiction under the 1993 Act (cont)</vt:lpstr>
      <vt:lpstr>Jurisdiction under the 1993 Act(cont)</vt:lpstr>
      <vt:lpstr>Jurisdiction under the 1993 (cont)</vt:lpstr>
      <vt:lpstr>No first – instance applications to the High Court in Tribunal matters</vt:lpstr>
      <vt:lpstr>PowerPoint Presentation</vt:lpstr>
      <vt:lpstr>Right New right to vary long lease to replace rent with a peppercorn rent</vt:lpstr>
      <vt:lpstr>New right to vary long lease to replace rent with a peppercorn rent (cont)</vt:lpstr>
      <vt:lpstr>PowerPoint Presentation</vt:lpstr>
      <vt:lpstr>The Right to Manage</vt:lpstr>
      <vt:lpstr>RTM (cont)</vt:lpstr>
      <vt:lpstr>RTM (cont)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Piers Harrison</dc:creator>
  <cp:lastModifiedBy>Piers Harrison</cp:lastModifiedBy>
  <cp:revision>15</cp:revision>
  <cp:lastPrinted>2024-03-06T19:03:51Z</cp:lastPrinted>
  <dcterms:created xsi:type="dcterms:W3CDTF">2024-02-27T17:28:53Z</dcterms:created>
  <dcterms:modified xsi:type="dcterms:W3CDTF">2024-03-12T09:26:00Z</dcterms:modified>
</cp:coreProperties>
</file>